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0"/>
  </p:notesMasterIdLst>
  <p:sldIdLst>
    <p:sldId id="256" r:id="rId2"/>
    <p:sldId id="259" r:id="rId3"/>
    <p:sldId id="257" r:id="rId4"/>
    <p:sldId id="261" r:id="rId5"/>
    <p:sldId id="263" r:id="rId6"/>
    <p:sldId id="295" r:id="rId7"/>
    <p:sldId id="264" r:id="rId8"/>
    <p:sldId id="297" r:id="rId9"/>
    <p:sldId id="296" r:id="rId10"/>
    <p:sldId id="301" r:id="rId11"/>
    <p:sldId id="298" r:id="rId12"/>
    <p:sldId id="325" r:id="rId13"/>
    <p:sldId id="324" r:id="rId14"/>
    <p:sldId id="322" r:id="rId15"/>
    <p:sldId id="302" r:id="rId16"/>
    <p:sldId id="303" r:id="rId17"/>
    <p:sldId id="299" r:id="rId18"/>
    <p:sldId id="306" r:id="rId19"/>
    <p:sldId id="319" r:id="rId20"/>
    <p:sldId id="320" r:id="rId21"/>
    <p:sldId id="331" r:id="rId22"/>
    <p:sldId id="316" r:id="rId23"/>
    <p:sldId id="323" r:id="rId24"/>
    <p:sldId id="305" r:id="rId25"/>
    <p:sldId id="307" r:id="rId26"/>
    <p:sldId id="309" r:id="rId27"/>
    <p:sldId id="312" r:id="rId28"/>
    <p:sldId id="326" r:id="rId29"/>
    <p:sldId id="328" r:id="rId30"/>
    <p:sldId id="311" r:id="rId31"/>
    <p:sldId id="327" r:id="rId32"/>
    <p:sldId id="321" r:id="rId33"/>
    <p:sldId id="313" r:id="rId34"/>
    <p:sldId id="333" r:id="rId35"/>
    <p:sldId id="334" r:id="rId36"/>
    <p:sldId id="330" r:id="rId37"/>
    <p:sldId id="314" r:id="rId38"/>
    <p:sldId id="266"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Inter-Regular"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ário do Windows" initials="UdW" lastIdx="1" clrIdx="0">
    <p:extLst>
      <p:ext uri="{19B8F6BF-5375-455C-9EA6-DF929625EA0E}">
        <p15:presenceInfo xmlns:p15="http://schemas.microsoft.com/office/powerpoint/2012/main" userId="1d6f8a81f9e4a8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B8CE54-D7E4-4D6C-B30F-6A91B47CCFBE}">
  <a:tblStyle styleId="{E4B8CE54-D7E4-4D6C-B30F-6A91B47CCF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A51BF6-B60F-430B-B708-1F52C015F51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50" autoAdjust="0"/>
  </p:normalViewPr>
  <p:slideViewPr>
    <p:cSldViewPr snapToGrid="0">
      <p:cViewPr varScale="1">
        <p:scale>
          <a:sx n="88" d="100"/>
          <a:sy n="88" d="100"/>
        </p:scale>
        <p:origin x="106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2-04T07:18:22.434"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2241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Enfatizar que vamos mostrar que o Plano 1 está equilibrado, sem nenhum risco de equacionamento no médio prazo, mas que  poderia estar em uma situação muito melhor do que está hoje, com horizonte temporal dos investimentos de 2015 para cá.</a:t>
            </a:r>
          </a:p>
          <a:p>
            <a:endParaRPr lang="pt-BR" sz="1100" b="0" i="0" u="none" strike="noStrike" cap="none" dirty="0">
              <a:solidFill>
                <a:srgbClr val="000000"/>
              </a:solidFill>
              <a:effectLst/>
              <a:latin typeface="Arial"/>
              <a:ea typeface="Arial"/>
              <a:cs typeface="Arial"/>
              <a:sym typeface="Arial"/>
            </a:endParaRPr>
          </a:p>
          <a:p>
            <a:r>
              <a:rPr lang="pt-BR" sz="1100" b="0" i="0" u="none" strike="noStrike" cap="none" dirty="0">
                <a:solidFill>
                  <a:srgbClr val="000000"/>
                </a:solidFill>
                <a:effectLst/>
                <a:latin typeface="Arial"/>
                <a:ea typeface="Arial"/>
                <a:cs typeface="Arial"/>
                <a:sym typeface="Arial"/>
              </a:rPr>
              <a:t>Então não apresentaremos perdas antigas como Costa do </a:t>
            </a:r>
            <a:r>
              <a:rPr lang="pt-BR" sz="1100" b="0" i="0" u="none" strike="noStrike" cap="none" dirty="0" err="1">
                <a:solidFill>
                  <a:srgbClr val="000000"/>
                </a:solidFill>
                <a:effectLst/>
                <a:latin typeface="Arial"/>
                <a:ea typeface="Arial"/>
                <a:cs typeface="Arial"/>
                <a:sym typeface="Arial"/>
              </a:rPr>
              <a:t>Sauípe</a:t>
            </a:r>
            <a:r>
              <a:rPr lang="pt-BR" sz="1100" b="0" i="0" u="none" strike="noStrike" cap="none" dirty="0">
                <a:solidFill>
                  <a:srgbClr val="000000"/>
                </a:solidFill>
                <a:effectLst/>
                <a:latin typeface="Arial"/>
                <a:ea typeface="Arial"/>
                <a:cs typeface="Arial"/>
                <a:sym typeface="Arial"/>
              </a:rPr>
              <a:t>, </a:t>
            </a:r>
            <a:r>
              <a:rPr lang="pt-BR" sz="1100" b="0" i="0" u="none" strike="noStrike" cap="none" dirty="0" err="1">
                <a:solidFill>
                  <a:srgbClr val="000000"/>
                </a:solidFill>
                <a:effectLst/>
                <a:latin typeface="Arial"/>
                <a:ea typeface="Arial"/>
                <a:cs typeface="Arial"/>
                <a:sym typeface="Arial"/>
              </a:rPr>
              <a:t>Hopi-Hari</a:t>
            </a:r>
            <a:r>
              <a:rPr lang="pt-BR" sz="1100" b="0" i="0" u="none" strike="noStrike" cap="none" dirty="0">
                <a:solidFill>
                  <a:srgbClr val="000000"/>
                </a:solidFill>
                <a:effectLst/>
                <a:latin typeface="Arial"/>
                <a:ea typeface="Arial"/>
                <a:cs typeface="Arial"/>
                <a:sym typeface="Arial"/>
              </a:rPr>
              <a:t>, Global </a:t>
            </a:r>
            <a:r>
              <a:rPr lang="pt-BR" sz="1100" b="0" i="0" u="none" strike="noStrike" cap="none" dirty="0" err="1">
                <a:solidFill>
                  <a:srgbClr val="000000"/>
                </a:solidFill>
                <a:effectLst/>
                <a:latin typeface="Arial"/>
                <a:ea typeface="Arial"/>
                <a:cs typeface="Arial"/>
                <a:sym typeface="Arial"/>
              </a:rPr>
              <a:t>Equity</a:t>
            </a:r>
            <a:r>
              <a:rPr lang="pt-BR" sz="1100" b="0" i="0" u="none" strike="noStrike" cap="none" dirty="0">
                <a:solidFill>
                  <a:srgbClr val="000000"/>
                </a:solidFill>
                <a:effectLst/>
                <a:latin typeface="Arial"/>
                <a:ea typeface="Arial"/>
                <a:cs typeface="Arial"/>
                <a:sym typeface="Arial"/>
              </a:rPr>
              <a:t>, Sete Brasil, etc.</a:t>
            </a:r>
          </a:p>
          <a:p>
            <a:endParaRPr lang="pt-BR" sz="1100" b="0" i="0" u="none" strike="noStrike" cap="none" dirty="0">
              <a:solidFill>
                <a:srgbClr val="000000"/>
              </a:solidFill>
              <a:effectLst/>
              <a:latin typeface="Arial"/>
              <a:ea typeface="Arial"/>
              <a:cs typeface="Arial"/>
              <a:sym typeface="Arial"/>
            </a:endParaRPr>
          </a:p>
          <a:p>
            <a:r>
              <a:rPr lang="pt-BR" sz="1100" b="0" i="0" u="none" strike="noStrike" cap="none" dirty="0">
                <a:solidFill>
                  <a:srgbClr val="000000"/>
                </a:solidFill>
                <a:effectLst/>
                <a:latin typeface="Arial"/>
                <a:ea typeface="Arial"/>
                <a:cs typeface="Arial"/>
                <a:sym typeface="Arial"/>
              </a:rPr>
              <a:t>Todas as informações  foram obtidas nos Relatórios Anuais da PREVI ou PREVIC ou no site da PREVI.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6993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Destacar que as cotações das ações caíram de forma vertiginosa  a partir  de 2015 para cá.</a:t>
            </a:r>
            <a:br>
              <a:rPr lang="pt-BR" dirty="0"/>
            </a:br>
            <a:endParaRPr dirty="0"/>
          </a:p>
        </p:txBody>
      </p:sp>
    </p:spTree>
    <p:extLst>
      <p:ext uri="{BB962C8B-B14F-4D97-AF65-F5344CB8AC3E}">
        <p14:creationId xmlns:p14="http://schemas.microsoft.com/office/powerpoint/2010/main" val="118920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Explorar o lado esquerdo do  slide.</a:t>
            </a:r>
          </a:p>
          <a:p>
            <a:r>
              <a:rPr lang="pt-BR" dirty="0"/>
              <a:t>Houve brutal desvalorização das ações a partir de 2015 e só realizaram  vendas expressivas em 2015 e 2019, sendo que boa parte das ações vendidas no final de 2021 foram recompradas em janeiro/22 por R$ 20 e as ações em 2022 e no decorrer do primeiro semestre/23 caíram para menos de R$ 6,00.</a:t>
            </a:r>
          </a:p>
          <a:p>
            <a:r>
              <a:rPr lang="pt-BR" dirty="0"/>
              <a:t>Do final de 2015 a 2018 praticamente não houve movimentação das ações e a perda do Plano foi de R$ 3 bilhões nesse período.</a:t>
            </a:r>
          </a:p>
          <a:p>
            <a:r>
              <a:rPr lang="pt-BR" dirty="0"/>
              <a:t>Pelo valor histórico houve perdas de valor dos investimentos de cerca de R$ 4,2 bilhões do final  de 2014 para cá.</a:t>
            </a:r>
          </a:p>
          <a:p>
            <a:endParaRPr lang="pt-BR" dirty="0"/>
          </a:p>
          <a:p>
            <a:r>
              <a:rPr lang="pt-BR" dirty="0"/>
              <a:t>Explorar o lado direito do slide</a:t>
            </a:r>
          </a:p>
          <a:p>
            <a:r>
              <a:rPr lang="pt-BR" dirty="0"/>
              <a:t>Para apurar as perdas efetivamente incorridas,  atualizamos o valor existente no final de 2014 pela meta atuarial a partir de 2015 e deduzimos ano a ano as vendas realizadas  e acrescentamos as compras efetuadas para quantificar o valor que o Plano 1 deveria ter nesse investimento no final de 2022.</a:t>
            </a:r>
          </a:p>
          <a:p>
            <a:r>
              <a:rPr lang="pt-BR" dirty="0"/>
              <a:t>E no final de 2022 apuramos o valor atualizado pela meta atuarial a partir de 2015 de R$ 12,197 bilhões.</a:t>
            </a:r>
          </a:p>
          <a:p>
            <a:r>
              <a:rPr lang="pt-BR" dirty="0"/>
              <a:t>Deduzindo o valor efetivo existente no final de 2022 identificamos uma perda de  R$ 11,656 bilhões, atualizado pela meta atuarial.</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dirty="0"/>
              <a:t>Essa perda corresponde 95% do valor do investimento em 31.12.2014, atualizado pela meta atuarial, e equivale a 9,7 anos de contribuições patronais e pessoais para o Plano 1.</a:t>
            </a:r>
            <a:br>
              <a:rPr lang="pt-BR" dirty="0"/>
            </a:br>
            <a:endParaRPr dirty="0"/>
          </a:p>
        </p:txBody>
      </p:sp>
    </p:spTree>
    <p:extLst>
      <p:ext uri="{BB962C8B-B14F-4D97-AF65-F5344CB8AC3E}">
        <p14:creationId xmlns:p14="http://schemas.microsoft.com/office/powerpoint/2010/main" val="18382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A INVEPAR  é uma Empresa constituída pela PREVI, FUNCEF, PETROS e o Fundo </a:t>
            </a:r>
            <a:r>
              <a:rPr lang="pt-BR" dirty="0" err="1"/>
              <a:t>Mubadala</a:t>
            </a:r>
            <a:r>
              <a:rPr lang="pt-BR" dirty="0"/>
              <a:t>,  que têm 25% das ações com direito a voto cada um.</a:t>
            </a:r>
            <a:br>
              <a:rPr lang="pt-BR" dirty="0"/>
            </a:br>
            <a:r>
              <a:rPr lang="pt-BR" dirty="0"/>
              <a:t>Explorar o lado esquerdo do slide</a:t>
            </a:r>
          </a:p>
          <a:p>
            <a:r>
              <a:rPr lang="pt-BR" dirty="0"/>
              <a:t>A INVEPAR apresentou perdas no período de 2015 a 2022  pelo valor histórico de R$ 2,184 bilhões.</a:t>
            </a:r>
          </a:p>
          <a:p>
            <a:r>
              <a:rPr lang="pt-BR" dirty="0"/>
              <a:t>Com exceção de 2017 e 2022, em todos os demais 6 anos de 2015 a 2022 a INVEPAR apresentou prejuízos nos resultados anuais.</a:t>
            </a:r>
          </a:p>
          <a:p>
            <a:r>
              <a:rPr lang="pt-BR" dirty="0"/>
              <a:t>Explorar o lado direito do slide</a:t>
            </a:r>
          </a:p>
          <a:p>
            <a:r>
              <a:rPr lang="pt-BR" dirty="0"/>
              <a:t>Atualizando pela meta atuarial o valor do investimento  a partir do  final de 2014,  apuramos o valor no final de 2022 de R$ 6,060 bilhões.</a:t>
            </a:r>
          </a:p>
          <a:p>
            <a:r>
              <a:rPr lang="pt-BR" dirty="0"/>
              <a:t>Deduzindo o valor efetivo existente no final de 2022, identificamos uma perda de  R$ 5,664 bilhões, atualizada pela meta atuarial.</a:t>
            </a:r>
          </a:p>
          <a:p>
            <a:r>
              <a:rPr lang="pt-BR" dirty="0"/>
              <a:t>Essa perda corresponde 93% do valor do investimento em 31.12.2014, atualizado pela meta atuarial, e equivale a 4,72 anos de contribuições patronais e pessoais para o Plano 1.</a:t>
            </a:r>
            <a:br>
              <a:rPr lang="pt-BR" dirty="0"/>
            </a:br>
            <a:endParaRPr dirty="0"/>
          </a:p>
        </p:txBody>
      </p:sp>
    </p:spTree>
    <p:extLst>
      <p:ext uri="{BB962C8B-B14F-4D97-AF65-F5344CB8AC3E}">
        <p14:creationId xmlns:p14="http://schemas.microsoft.com/office/powerpoint/2010/main" val="278680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A FAABB encaminhou Ofício para a PREVI em junho/23 sobre a </a:t>
            </a:r>
            <a:r>
              <a:rPr lang="pt-BR" sz="1100" b="0" i="0" u="none" strike="noStrike" cap="none" dirty="0" err="1">
                <a:solidFill>
                  <a:srgbClr val="000000"/>
                </a:solidFill>
                <a:effectLst/>
                <a:latin typeface="Arial"/>
                <a:ea typeface="Arial"/>
                <a:cs typeface="Arial"/>
                <a:sym typeface="Arial"/>
              </a:rPr>
              <a:t>Invepar</a:t>
            </a:r>
            <a:r>
              <a:rPr lang="pt-BR" sz="1100" b="0" i="0" u="none" strike="noStrike" cap="none" dirty="0">
                <a:solidFill>
                  <a:srgbClr val="000000"/>
                </a:solidFill>
                <a:effectLst/>
                <a:latin typeface="Arial"/>
                <a:ea typeface="Arial"/>
                <a:cs typeface="Arial"/>
                <a:sym typeface="Arial"/>
              </a:rPr>
              <a:t> citando os seguintes aspectos:</a:t>
            </a:r>
          </a:p>
          <a:p>
            <a:r>
              <a:rPr lang="pt-BR" sz="1100" b="0" i="0" u="none" strike="noStrike" cap="none" dirty="0">
                <a:solidFill>
                  <a:srgbClr val="000000"/>
                </a:solidFill>
                <a:effectLst/>
                <a:latin typeface="Arial"/>
                <a:ea typeface="Arial"/>
                <a:cs typeface="Arial"/>
                <a:sym typeface="Arial"/>
              </a:rPr>
              <a:t>Perdas de 15 Bilhões, atualizada pela Meta Atuarial, sendo cerca de R$ 6 bilhões para o Plano 1, desde 2015, e R$ 9 bilhões para a FUNCEF e PETROS, desde 2009.</a:t>
            </a:r>
          </a:p>
          <a:p>
            <a:r>
              <a:rPr lang="pt-BR" sz="1100" b="0" i="0" u="none" strike="noStrike" cap="none" dirty="0">
                <a:solidFill>
                  <a:srgbClr val="000000"/>
                </a:solidFill>
                <a:effectLst/>
                <a:latin typeface="Arial"/>
                <a:ea typeface="Arial"/>
                <a:cs typeface="Arial"/>
                <a:sym typeface="Arial"/>
              </a:rPr>
              <a:t>A Empresa está com PL negativo de R$ 3,2 bilhões.</a:t>
            </a:r>
          </a:p>
          <a:p>
            <a:r>
              <a:rPr lang="pt-BR" sz="1100" b="0" i="0" u="none" strike="noStrike" cap="none" dirty="0">
                <a:solidFill>
                  <a:srgbClr val="000000"/>
                </a:solidFill>
                <a:effectLst/>
                <a:latin typeface="Arial"/>
                <a:ea typeface="Arial"/>
                <a:cs typeface="Arial"/>
                <a:sym typeface="Arial"/>
              </a:rPr>
              <a:t>Há dívida líquida de R$ 1 bilhão.</a:t>
            </a:r>
          </a:p>
          <a:p>
            <a:r>
              <a:rPr lang="pt-BR" sz="1100" b="0" i="0" u="none" strike="noStrike" cap="none" dirty="0">
                <a:solidFill>
                  <a:srgbClr val="000000"/>
                </a:solidFill>
                <a:effectLst/>
                <a:latin typeface="Arial"/>
                <a:ea typeface="Arial"/>
                <a:cs typeface="Arial"/>
                <a:sym typeface="Arial"/>
              </a:rPr>
              <a:t>O resultado financeiro é deficitário em R$ 700 milhões.</a:t>
            </a:r>
          </a:p>
          <a:p>
            <a:r>
              <a:rPr lang="pt-BR" sz="1100" b="0" i="0" u="none" strike="noStrike" cap="none" dirty="0">
                <a:solidFill>
                  <a:srgbClr val="000000"/>
                </a:solidFill>
                <a:effectLst/>
                <a:latin typeface="Arial"/>
                <a:ea typeface="Arial"/>
                <a:cs typeface="Arial"/>
                <a:sym typeface="Arial"/>
              </a:rPr>
              <a:t>Há concessões a vencer no montante de R$ 13 bilhões.</a:t>
            </a:r>
          </a:p>
          <a:p>
            <a:r>
              <a:rPr lang="pt-BR" sz="1100" b="0" i="0" u="none" strike="noStrike" cap="none" dirty="0">
                <a:solidFill>
                  <a:srgbClr val="000000"/>
                </a:solidFill>
                <a:effectLst/>
                <a:latin typeface="Arial"/>
                <a:ea typeface="Arial"/>
                <a:cs typeface="Arial"/>
                <a:sym typeface="Arial"/>
              </a:rPr>
              <a:t>A PREVI poderá reutilizar a Empresa para novas concessões de serviços públicos.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09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100" b="0" i="0" u="none" strike="noStrike" cap="none" dirty="0">
                <a:solidFill>
                  <a:srgbClr val="000000"/>
                </a:solidFill>
                <a:effectLst/>
                <a:latin typeface="Arial"/>
                <a:ea typeface="Arial"/>
                <a:cs typeface="Arial"/>
                <a:sym typeface="Arial"/>
              </a:rPr>
              <a:t>As cotações tiveram uma queda vertiginosa em meados de 2020 em função da identificação de um problema contábil por uma corretora de valores e o IRB perdeu a credibilidade do mercado e não se recuperou mais.</a:t>
            </a:r>
            <a:endParaRPr dirty="0"/>
          </a:p>
        </p:txBody>
      </p:sp>
    </p:spTree>
    <p:extLst>
      <p:ext uri="{BB962C8B-B14F-4D97-AF65-F5344CB8AC3E}">
        <p14:creationId xmlns:p14="http://schemas.microsoft.com/office/powerpoint/2010/main" val="420878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Explorar o lado esquerdo do slide</a:t>
            </a:r>
          </a:p>
          <a:p>
            <a:r>
              <a:rPr lang="pt-BR" dirty="0"/>
              <a:t>Se trata de um investimento novo, visto que a posição em 2017 estava zerada.</a:t>
            </a:r>
          </a:p>
          <a:p>
            <a:r>
              <a:rPr lang="pt-BR" dirty="0"/>
              <a:t>A origem dos recursos para fazer esse investimento devem ter vindo das vendas massivas de BB e Petrobras em 2018/2019.</a:t>
            </a:r>
          </a:p>
          <a:p>
            <a:r>
              <a:rPr lang="pt-BR" dirty="0"/>
              <a:t>O IRB apresentou perdas pelo valor histórico no período de 2019 a 2022 de R$ 860 milhões.</a:t>
            </a:r>
          </a:p>
          <a:p>
            <a:r>
              <a:rPr lang="pt-BR" dirty="0"/>
              <a:t>Em março/abril-23 o` Plano 1 vendeu as ações do IRB por cerca de R$ 15 milhões, materializando as perdas citadas acima.</a:t>
            </a:r>
          </a:p>
          <a:p>
            <a:r>
              <a:rPr lang="pt-BR" dirty="0"/>
              <a:t>Explorar o lado direito do slide</a:t>
            </a:r>
          </a:p>
          <a:p>
            <a:r>
              <a:rPr lang="pt-BR" dirty="0"/>
              <a:t>Atualizando pela meta atuarial o valor do investimento a partir do final de 2019, apuramos o valor no final de 2022 de R$ 1,271 bilhão.</a:t>
            </a:r>
          </a:p>
          <a:p>
            <a:r>
              <a:rPr lang="pt-BR" dirty="0"/>
              <a:t>Deduzindo o valor efetivo existente no final de 2022, identificamos uma perda de R$ 1,249 bilhão, que equivale a 98% do valor do investimento a partir de 31.12 2019, atualizado pela meta atuarial.</a:t>
            </a:r>
            <a:br>
              <a:rPr lang="pt-BR" dirty="0"/>
            </a:br>
            <a:endParaRPr dirty="0"/>
          </a:p>
        </p:txBody>
      </p:sp>
    </p:spTree>
    <p:extLst>
      <p:ext uri="{BB962C8B-B14F-4D97-AF65-F5344CB8AC3E}">
        <p14:creationId xmlns:p14="http://schemas.microsoft.com/office/powerpoint/2010/main" val="9568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100" b="0" i="0" u="none" strike="noStrike" cap="none" dirty="0">
                <a:solidFill>
                  <a:srgbClr val="000000"/>
                </a:solidFill>
                <a:effectLst/>
                <a:latin typeface="Arial"/>
                <a:ea typeface="Arial"/>
                <a:cs typeface="Arial"/>
                <a:sym typeface="Arial"/>
              </a:rPr>
              <a:t>Destacar que as cotações tiveram uma queda vertiginosa em 2021 em função dos resultados esperados não se concretizarem e o valor das ações não se recuperaram mais.</a:t>
            </a:r>
            <a:endParaRPr dirty="0"/>
          </a:p>
        </p:txBody>
      </p:sp>
    </p:spTree>
    <p:extLst>
      <p:ext uri="{BB962C8B-B14F-4D97-AF65-F5344CB8AC3E}">
        <p14:creationId xmlns:p14="http://schemas.microsoft.com/office/powerpoint/2010/main" val="425824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Explorar o lado esquerdo do slide.</a:t>
            </a:r>
          </a:p>
          <a:p>
            <a:r>
              <a:rPr lang="pt-BR" dirty="0"/>
              <a:t>É um investimento novo, visto que a posição em 2018 estava zerada.</a:t>
            </a:r>
          </a:p>
          <a:p>
            <a:r>
              <a:rPr lang="pt-BR" dirty="0"/>
              <a:t>A origem dos recursos para fazer esse novo investimento devem ter vindo das vendas massivas de ações do BB e Petrobras em 2019 e da VALE em 2020.</a:t>
            </a:r>
          </a:p>
          <a:p>
            <a:r>
              <a:rPr lang="pt-BR" dirty="0"/>
              <a:t>A MAGALU apresentou perdas pelo valor histórico a partir de 2020 de R$ 1,014 bilhão.</a:t>
            </a:r>
          </a:p>
          <a:p>
            <a:r>
              <a:rPr lang="pt-BR" dirty="0"/>
              <a:t>Explorar o lado direito do slide.</a:t>
            </a:r>
          </a:p>
          <a:p>
            <a:r>
              <a:rPr lang="pt-BR" dirty="0"/>
              <a:t>Atualizando pela meta atuarial o valor dos investimentos a partir de 2020, apuramos o valor no final de 2022 de R$ 1,374 bilhão.</a:t>
            </a:r>
          </a:p>
          <a:p>
            <a:r>
              <a:rPr lang="pt-BR" dirty="0"/>
              <a:t>Deduzindo o valor existente no final de 2022, identificamos uma perda de R$ 1,275 bilhão. Essa perda corresponde a 93% do valor do investimento a partir de 31.12.2020 e atualizado pela meta atuarial.</a:t>
            </a:r>
            <a:endParaRPr dirty="0"/>
          </a:p>
        </p:txBody>
      </p:sp>
    </p:spTree>
    <p:extLst>
      <p:ext uri="{BB962C8B-B14F-4D97-AF65-F5344CB8AC3E}">
        <p14:creationId xmlns:p14="http://schemas.microsoft.com/office/powerpoint/2010/main" val="36141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As Empresas </a:t>
            </a:r>
            <a:r>
              <a:rPr lang="pt-BR" sz="1100" b="0" i="0" u="none" strike="noStrike" cap="none" dirty="0" err="1">
                <a:solidFill>
                  <a:srgbClr val="000000"/>
                </a:solidFill>
                <a:effectLst/>
                <a:latin typeface="Arial"/>
                <a:ea typeface="Arial"/>
                <a:cs typeface="Arial"/>
                <a:sym typeface="Arial"/>
              </a:rPr>
              <a:t>Hapvida</a:t>
            </a:r>
            <a:r>
              <a:rPr lang="pt-BR" sz="1100" b="0" i="0" u="none" strike="noStrike" cap="none" dirty="0">
                <a:solidFill>
                  <a:srgbClr val="000000"/>
                </a:solidFill>
                <a:effectLst/>
                <a:latin typeface="Arial"/>
                <a:ea typeface="Arial"/>
                <a:cs typeface="Arial"/>
                <a:sym typeface="Arial"/>
              </a:rPr>
              <a:t>, Lojas Renner e </a:t>
            </a:r>
            <a:r>
              <a:rPr lang="pt-BR" sz="1100" b="0" i="0" u="none" strike="noStrike" cap="none" dirty="0" err="1">
                <a:solidFill>
                  <a:srgbClr val="000000"/>
                </a:solidFill>
                <a:effectLst/>
                <a:latin typeface="Arial"/>
                <a:ea typeface="Arial"/>
                <a:cs typeface="Arial"/>
                <a:sym typeface="Arial"/>
              </a:rPr>
              <a:t>Petz</a:t>
            </a:r>
            <a:r>
              <a:rPr lang="pt-BR" sz="1100" b="0" i="0" u="none" strike="noStrike" cap="none" dirty="0">
                <a:solidFill>
                  <a:srgbClr val="000000"/>
                </a:solidFill>
                <a:effectLst/>
                <a:latin typeface="Arial"/>
                <a:ea typeface="Arial"/>
                <a:cs typeface="Arial"/>
                <a:sym typeface="Arial"/>
              </a:rPr>
              <a:t> faziam parte da carteira de </a:t>
            </a:r>
            <a:r>
              <a:rPr lang="pt-BR" sz="1100" b="0" i="0" u="none" strike="noStrike" cap="none" dirty="0" err="1">
                <a:solidFill>
                  <a:srgbClr val="000000"/>
                </a:solidFill>
                <a:effectLst/>
                <a:latin typeface="Arial"/>
                <a:ea typeface="Arial"/>
                <a:cs typeface="Arial"/>
                <a:sym typeface="Arial"/>
              </a:rPr>
              <a:t>IPOs</a:t>
            </a:r>
            <a:r>
              <a:rPr lang="pt-BR" sz="1100" b="0" i="0" u="none" strike="noStrike" cap="none" dirty="0">
                <a:solidFill>
                  <a:srgbClr val="000000"/>
                </a:solidFill>
                <a:effectLst/>
                <a:latin typeface="Arial"/>
                <a:ea typeface="Arial"/>
                <a:cs typeface="Arial"/>
                <a:sym typeface="Arial"/>
              </a:rPr>
              <a:t> em que o PLANO 1 investiu em 2019/2022 e que ocorreram desvalorizações expressivas a partir de 2020/21.</a:t>
            </a:r>
          </a:p>
          <a:p>
            <a:r>
              <a:rPr lang="pt-BR" sz="1100" b="0" i="0" u="none" strike="noStrike" cap="none" dirty="0">
                <a:solidFill>
                  <a:srgbClr val="000000"/>
                </a:solidFill>
                <a:effectLst/>
                <a:latin typeface="Arial"/>
                <a:ea typeface="Arial"/>
                <a:cs typeface="Arial"/>
                <a:sym typeface="Arial"/>
              </a:rPr>
              <a:t>Mostrar esses slides rapidamente, destacando a queda acentuada da linha azul das cotações das ações a partir de 2020/21.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6873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094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Destacar que a apresentação vai focar parte dos investimentos do Plano 1 em Renda Fixa, Renda Variável e no exterior.</a:t>
            </a:r>
            <a:br>
              <a:rPr lang="pt-BR" dirty="0"/>
            </a:br>
            <a:endParaRPr dirty="0"/>
          </a:p>
        </p:txBody>
      </p:sp>
    </p:spTree>
    <p:extLst>
      <p:ext uri="{BB962C8B-B14F-4D97-AF65-F5344CB8AC3E}">
        <p14:creationId xmlns:p14="http://schemas.microsoft.com/office/powerpoint/2010/main" val="190458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373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Esse slide é uma fotografia em algum momento da Carteira de Renda Variável de </a:t>
            </a:r>
            <a:r>
              <a:rPr lang="pt-BR" dirty="0" err="1"/>
              <a:t>IPOs</a:t>
            </a:r>
            <a:r>
              <a:rPr lang="pt-BR" dirty="0"/>
              <a:t>/</a:t>
            </a:r>
            <a:r>
              <a:rPr lang="pt-BR" dirty="0" err="1"/>
              <a:t>Follow</a:t>
            </a:r>
            <a:r>
              <a:rPr lang="pt-BR" dirty="0"/>
              <a:t> </a:t>
            </a:r>
            <a:r>
              <a:rPr lang="pt-BR" dirty="0" err="1"/>
              <a:t>On</a:t>
            </a:r>
            <a:r>
              <a:rPr lang="pt-BR" dirty="0"/>
              <a:t> que existia até o final de 2022 no Plano 1.</a:t>
            </a:r>
          </a:p>
          <a:p>
            <a:r>
              <a:rPr lang="pt-BR" dirty="0"/>
              <a:t>Aas datas na parte de cima são do período de 2020 a 2022, justamente o do auge da estratégia de "imunização de passivos" que tinha como objetivo reduzir a renda variável e aplicar em títulos públicos para compatibilizar a rentabilidade desses títulos com a meta atuarial do Plano 1.</a:t>
            </a:r>
          </a:p>
          <a:p>
            <a:r>
              <a:rPr lang="pt-BR" dirty="0"/>
              <a:t>Considero essa estratégia como adequada, desde que os desinvestimentos sejam feitos com cautela e em momentos adequados e que as taxas reais de juros dos títulos públicos sejam iguais ou acima da meta atuarial.</a:t>
            </a:r>
          </a:p>
          <a:p>
            <a:r>
              <a:rPr lang="pt-BR" dirty="0"/>
              <a:t>Ao mesmo tempo que defendiam essa estratégia eles direcionaram parte dos recursos das vendas massivas de Vale/Petrobras em 2020/21 para esses </a:t>
            </a:r>
            <a:r>
              <a:rPr lang="pt-BR" dirty="0" err="1"/>
              <a:t>IPOs</a:t>
            </a:r>
            <a:r>
              <a:rPr lang="pt-BR" dirty="0"/>
              <a:t> de Empresas novatas, pequenas e no segmento de saúde que é de altíssimo risco.</a:t>
            </a:r>
          </a:p>
          <a:p>
            <a:r>
              <a:rPr lang="pt-BR" dirty="0"/>
              <a:t>Todos os casos apresentados causaram perdas expressivas para o Plano 1.</a:t>
            </a:r>
            <a:br>
              <a:rPr lang="pt-BR" dirty="0"/>
            </a:br>
            <a:br>
              <a:rPr lang="pt-BR" dirty="0"/>
            </a:br>
            <a:endParaRPr dirty="0"/>
          </a:p>
        </p:txBody>
      </p:sp>
    </p:spTree>
    <p:extLst>
      <p:ext uri="{BB962C8B-B14F-4D97-AF65-F5344CB8AC3E}">
        <p14:creationId xmlns:p14="http://schemas.microsoft.com/office/powerpoint/2010/main" val="245479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A AFABB-DF, em ofício de Novembro/2021, questionou os resultados obtidos com movimentações equivocadas de ações da VALE em 2020/2021.</a:t>
            </a:r>
          </a:p>
          <a:p>
            <a:r>
              <a:rPr lang="pt-BR" dirty="0"/>
              <a:t>Nesse Ofício a AFABB-DF registrou que esse processo resultou em perdas para os associados de cerca R$ 25 bilhões.</a:t>
            </a:r>
          </a:p>
          <a:p>
            <a:r>
              <a:rPr lang="pt-BR" dirty="0"/>
              <a:t>Destacar os demais aspectos observados para a emissão desse Ofício que constam do próprio slide.</a:t>
            </a:r>
          </a:p>
          <a:p>
            <a:r>
              <a:rPr lang="pt-BR" dirty="0"/>
              <a:t>Esse Ofício resultou em uma reunião virtual com o Diretor de Investimentos e o Secretário Executivo da Diretoria e a AFABB-DF e depois em  uma resposta formal da PREVI para a AFABB-DF.</a:t>
            </a:r>
          </a:p>
          <a:p>
            <a:r>
              <a:rPr lang="pt-BR" dirty="0"/>
              <a:t>Tanto na live como os argumentos constantes da resposta da PREVI foram evasivos e não apresentaram nenhum número sobre as movimentações efetuadas em 2020/2021 com as ações da VALE.</a:t>
            </a:r>
            <a:br>
              <a:rPr lang="pt-BR" dirty="0"/>
            </a:br>
            <a:endParaRPr dirty="0"/>
          </a:p>
        </p:txBody>
      </p:sp>
    </p:spTree>
    <p:extLst>
      <p:ext uri="{BB962C8B-B14F-4D97-AF65-F5344CB8AC3E}">
        <p14:creationId xmlns:p14="http://schemas.microsoft.com/office/powerpoint/2010/main" val="2516889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Destacar na linha de cotações  as três montanhas/ondas de altas e baixas ocorridas com a VALE a partir de 2020.</a:t>
            </a:r>
          </a:p>
          <a:p>
            <a:r>
              <a:rPr lang="pt-BR" dirty="0"/>
              <a:t>Cada ciclo desses de altas e baixas demoraram cerca de um ano cada.</a:t>
            </a:r>
          </a:p>
          <a:p>
            <a:r>
              <a:rPr lang="pt-BR" dirty="0"/>
              <a:t>O PLANO 1 vendeu intensamente ações da VALE no período de junho/20 a julho/21.</a:t>
            </a:r>
          </a:p>
          <a:p>
            <a:r>
              <a:rPr lang="pt-BR" dirty="0"/>
              <a:t>As vendas massivas começaram no sopé da primeira montanha a cerca de R$ 55/60 por ação, quanto mais o Plano 1 vendia mais as ações subiam.</a:t>
            </a:r>
          </a:p>
          <a:p>
            <a:r>
              <a:rPr lang="pt-BR" dirty="0"/>
              <a:t>A partir de Novembro/20 as ações bateram em R$ 85/90, quase 50% acima das ações vendidas três meses antes.</a:t>
            </a:r>
          </a:p>
          <a:p>
            <a:r>
              <a:rPr lang="pt-BR" dirty="0"/>
              <a:t>No primeiro trimestre/21 as ações chegaram a R$ 95/100 e no segundo trimestre/21 as ações chegaram a R$ 110/115, cerca de 90% acima das ações vendidas há 9 meses antes.</a:t>
            </a:r>
          </a:p>
          <a:p>
            <a:r>
              <a:rPr lang="pt-BR" dirty="0"/>
              <a:t>A partir de Setembro/21 as ações da Vale despencaram, causando perdas pesadas para o Plano 1 em relação ao estoque remanescente.</a:t>
            </a:r>
          </a:p>
          <a:p>
            <a:r>
              <a:rPr lang="pt-BR" dirty="0"/>
              <a:t>O Plano 1 praticamente só participou da subida da primeira montanha, tendo vendido a maior parte no sopé e uma parte menor no topo.</a:t>
            </a:r>
          </a:p>
          <a:p>
            <a:r>
              <a:rPr lang="pt-BR" dirty="0"/>
              <a:t>O Plano 1 não pode recomprar ações da VALE na descida do valor das ações, pois o limite de investimentos de 10% por emissor estabelecido pelo CMN estava extrapolado.</a:t>
            </a:r>
          </a:p>
          <a:p>
            <a:r>
              <a:rPr lang="pt-BR" dirty="0"/>
              <a:t>E o Plano 1 praticamente não participou da segunda e terceira montanhas/ondas.</a:t>
            </a:r>
            <a:br>
              <a:rPr lang="pt-BR" dirty="0"/>
            </a:br>
            <a:endParaRPr dirty="0"/>
          </a:p>
        </p:txBody>
      </p:sp>
    </p:spTree>
    <p:extLst>
      <p:ext uri="{BB962C8B-B14F-4D97-AF65-F5344CB8AC3E}">
        <p14:creationId xmlns:p14="http://schemas.microsoft.com/office/powerpoint/2010/main" val="33231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Com o encerramento do Acordo de Acionistas o Plano 1 passou a divulgar o total de ações possuídas em 2019.</a:t>
            </a:r>
          </a:p>
          <a:p>
            <a:r>
              <a:rPr lang="pt-BR" sz="1100" b="0" i="0" u="none" strike="noStrike" cap="none" dirty="0">
                <a:solidFill>
                  <a:srgbClr val="000000"/>
                </a:solidFill>
                <a:effectLst/>
                <a:latin typeface="Arial"/>
                <a:ea typeface="Arial"/>
                <a:cs typeface="Arial"/>
                <a:sym typeface="Arial"/>
              </a:rPr>
              <a:t>Nessa época o Plano 1 detinha cerca de 17% das ações da VALE e era o principal acionista. O segundo maior acionista detinha 5% de ações.</a:t>
            </a:r>
          </a:p>
          <a:p>
            <a:r>
              <a:rPr lang="pt-BR" sz="1100" b="0" i="0" u="none" strike="noStrike" cap="none" dirty="0">
                <a:solidFill>
                  <a:srgbClr val="000000"/>
                </a:solidFill>
                <a:effectLst/>
                <a:latin typeface="Arial"/>
                <a:ea typeface="Arial"/>
                <a:cs typeface="Arial"/>
                <a:sym typeface="Arial"/>
              </a:rPr>
              <a:t>Entre 2020 a 2021 o Plano 1 vendeu cerca de 45% das ações da VALE, sem necessidade em termos de liquidez para pagar os benefícios previdenciários aos associados. Os recursos originados com essas vendas chegaram a cerca de R$ 30 bilhões.</a:t>
            </a:r>
          </a:p>
          <a:p>
            <a:r>
              <a:rPr lang="pt-BR" sz="1100" b="0" i="0" u="none" strike="noStrike" cap="none" dirty="0">
                <a:solidFill>
                  <a:srgbClr val="000000"/>
                </a:solidFill>
                <a:effectLst/>
                <a:latin typeface="Arial"/>
                <a:ea typeface="Arial"/>
                <a:cs typeface="Arial"/>
                <a:sym typeface="Arial"/>
              </a:rPr>
              <a:t>Não houve nenhuma transparência nesse processo, visto que nos Relatórios Anuais de 2020 e 2021 não há nenhuma informação sobre essas vendas como: motivos dessas vendas massivas, volumes vendidos, valores arrecadados e principalmente a destinação dos valores obtidos.</a:t>
            </a:r>
          </a:p>
          <a:p>
            <a:r>
              <a:rPr lang="pt-BR" sz="1100" b="0" i="0" u="none" strike="noStrike" cap="none" dirty="0">
                <a:solidFill>
                  <a:srgbClr val="000000"/>
                </a:solidFill>
                <a:effectLst/>
                <a:latin typeface="Arial"/>
                <a:ea typeface="Arial"/>
                <a:cs typeface="Arial"/>
                <a:sym typeface="Arial"/>
              </a:rPr>
              <a:t>Ao final desse processo foram vendidas cerca de 370 milhões de ações da VALE, correspondente à cerca de 9% das ações da Empresa e o Plano 1 perdeu a posição de maior acionista para um Fundo de Investimentos americano.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64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Em 2020 foram vendidas 227 milhões de ações da VALE ao preço médio de R$ 68,49, sem necessidade de liquidez para o pagamento dos benefícios.</a:t>
            </a:r>
          </a:p>
          <a:p>
            <a:r>
              <a:rPr lang="pt-BR" dirty="0"/>
              <a:t>No primeiro trimestre/21 foram vendidos 29 milhões de ações ao preço médio de R$ 89,80, já caracterizando que o dever de fidúcia foi observado, visto que as ações já estavam 50% acima do valor das vendas realizadas em Junho a Setembro/20.</a:t>
            </a:r>
          </a:p>
          <a:p>
            <a:r>
              <a:rPr lang="pt-BR" dirty="0"/>
              <a:t>No segundo trimestre/21 foram vendidos 86 milhões de ações ao preço médio de R$ 113,73. Também caracterizando que o dever de fidúcia foi observado, visto que as ações já estavam 90% acima das vendas realizadas de Junho a Setembro/20.</a:t>
            </a:r>
          </a:p>
          <a:p>
            <a:r>
              <a:rPr lang="pt-BR" dirty="0"/>
              <a:t>Entretanto, deixaram de ser vendidas 475 milhões de ações do estoque remanescente, indicando que o dever de fidúcia não foi observado, visto que apesar das ações estarem com preços 90% acima das vendas realizadas em Junho a Setembro/20 a velocidade de vendas foi reduzida no primeiro semestre/21 em relação ao segundo semestre/20 e os preços das ações despencaram a partir de Agosto/21, causando enormes prejuízos ao Plano 1 e respectivos associados.</a:t>
            </a:r>
          </a:p>
          <a:p>
            <a:r>
              <a:rPr lang="pt-BR" dirty="0"/>
              <a:t>Considerando as perdas decorrentes das ações vendidas em 2020, bem abaixo do valor alcançado poucos meses depois e sem necessidade de liquidez, e as decorrentes da manutenção de estoque elevado de ações, continuando acima do limite estabelecido de 10% pelo CMN, as perdas totais para o Plano alcançaram somente na primeira montanha/onda do gráfico da Investing.com o valor de R$ 34,139 bilhões.</a:t>
            </a:r>
            <a:br>
              <a:rPr lang="pt-BR" dirty="0"/>
            </a:br>
            <a:endParaRPr dirty="0"/>
          </a:p>
        </p:txBody>
      </p:sp>
    </p:spTree>
    <p:extLst>
      <p:ext uri="{BB962C8B-B14F-4D97-AF65-F5344CB8AC3E}">
        <p14:creationId xmlns:p14="http://schemas.microsoft.com/office/powerpoint/2010/main" val="3181799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Como as perdas de oportunidades ocorridas com as vendas da VALE ocorreram em 2020 e 2021 aplicamos a meta atuarial a partir de 2021 e as perdas totais alcançaram R$ 39,463 bilhões, afetando sobremaneira negativamente o patrimônio previdenciário dos associados do Plano 1.</a:t>
            </a:r>
            <a:br>
              <a:rPr lang="pt-BR" dirty="0"/>
            </a:br>
            <a:endParaRPr dirty="0"/>
          </a:p>
        </p:txBody>
      </p:sp>
    </p:spTree>
    <p:extLst>
      <p:ext uri="{BB962C8B-B14F-4D97-AF65-F5344CB8AC3E}">
        <p14:creationId xmlns:p14="http://schemas.microsoft.com/office/powerpoint/2010/main" val="220216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O Plano 1 tem também investimentos no exterior. Apesar dos normativos permitirem que os Fundos de Pensão apliquem até 10% dos seus recursos, o Plano 1 nunca investiu mais de 1% do seu patrimônio no exterior.</a:t>
            </a:r>
            <a:br>
              <a:rPr lang="pt-BR" dirty="0"/>
            </a:br>
            <a:endParaRPr dirty="0"/>
          </a:p>
        </p:txBody>
      </p:sp>
    </p:spTree>
    <p:extLst>
      <p:ext uri="{BB962C8B-B14F-4D97-AF65-F5344CB8AC3E}">
        <p14:creationId xmlns:p14="http://schemas.microsoft.com/office/powerpoint/2010/main" val="4144082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Os investimentos no exterior foram inexpressivos até 2020, apesar de terem apresentado boa rentabilidade em alguns anos.</a:t>
            </a:r>
          </a:p>
          <a:p>
            <a:r>
              <a:rPr lang="pt-BR" dirty="0"/>
              <a:t>Em 2021 o Plano 1 aumentou em cerca de R$ 1,2 bilhão os investimentos no exterior. Os recursos desses investimentos devem ter tido origem</a:t>
            </a:r>
            <a:r>
              <a:rPr lang="pt-BR" baseline="0" dirty="0"/>
              <a:t> </a:t>
            </a:r>
            <a:r>
              <a:rPr lang="pt-BR" dirty="0"/>
              <a:t>na sua maioria nas vendas massivas de Petrobras e VALE em 2021.</a:t>
            </a:r>
          </a:p>
          <a:p>
            <a:r>
              <a:rPr lang="pt-BR" dirty="0"/>
              <a:t>Apesar da estratégia de imunização de passivos, que tinha como objetivo reduzir os investimentos em Renda Variável, as aplicações no exterior em 2022 foram feitos em Renda Variável, em um momento em que o dólar estava valorizado e as Bolsas americanas estavam batendo recordes atrás de recordes.</a:t>
            </a:r>
          </a:p>
          <a:p>
            <a:r>
              <a:rPr lang="pt-BR" dirty="0"/>
              <a:t>Em decorrência disso a rentabilidade em 2022 foi negativa em 43%, considerando também a meta atuarial que não foi alcançada.</a:t>
            </a:r>
            <a:br>
              <a:rPr lang="pt-BR" dirty="0"/>
            </a:br>
            <a:endParaRPr dirty="0"/>
          </a:p>
        </p:txBody>
      </p:sp>
    </p:spTree>
    <p:extLst>
      <p:ext uri="{BB962C8B-B14F-4D97-AF65-F5344CB8AC3E}">
        <p14:creationId xmlns:p14="http://schemas.microsoft.com/office/powerpoint/2010/main" val="2772010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Destacar que com cerca de R$ 130 bilhões em títulos públicos, esse investimento é hoje o coração e o pulmão do Plano 1, concentrando cerca de 60% do seu patrimônio líquido.</a:t>
            </a:r>
          </a:p>
          <a:p>
            <a:r>
              <a:rPr lang="pt-BR" sz="1100" b="0" i="0" u="none" strike="noStrike" cap="none" dirty="0">
                <a:solidFill>
                  <a:srgbClr val="000000"/>
                </a:solidFill>
                <a:effectLst/>
                <a:latin typeface="Arial"/>
                <a:ea typeface="Arial"/>
                <a:cs typeface="Arial"/>
                <a:sym typeface="Arial"/>
              </a:rPr>
              <a:t>O Plano 1 está auferindo cerca de R$ 7 bilhões em juros anuais dos títulos públicos.</a:t>
            </a:r>
          </a:p>
          <a:p>
            <a:r>
              <a:rPr lang="pt-BR" sz="1100" b="0" i="0" u="none" strike="noStrike" cap="none" dirty="0">
                <a:solidFill>
                  <a:srgbClr val="000000"/>
                </a:solidFill>
                <a:effectLst/>
                <a:latin typeface="Arial"/>
                <a:ea typeface="Arial"/>
                <a:cs typeface="Arial"/>
                <a:sym typeface="Arial"/>
              </a:rPr>
              <a:t>Esse valor corresponde a pouco menos da folha de benefícios anual e dá uma certa estabilidade para o Plano 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2837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100" b="0" i="0" u="none" strike="noStrike" cap="none" dirty="0">
                <a:solidFill>
                  <a:srgbClr val="000000"/>
                </a:solidFill>
                <a:effectLst/>
                <a:latin typeface="Arial"/>
                <a:ea typeface="Arial"/>
                <a:cs typeface="Arial"/>
                <a:sym typeface="Arial"/>
              </a:rPr>
              <a:t>Destacar que vamos apresentar uma visão macro do Plano 1, principais investimentos em  Renda Variável, aprofundar as movimentações ocorridas com a VALE em 2020/2021, analisar os investimentos em títulos públicos e ao final vamos quantificar os casos apresentados.</a:t>
            </a:r>
            <a:endParaRPr dirty="0"/>
          </a:p>
        </p:txBody>
      </p:sp>
    </p:spTree>
    <p:extLst>
      <p:ext uri="{BB962C8B-B14F-4D97-AF65-F5344CB8AC3E}">
        <p14:creationId xmlns:p14="http://schemas.microsoft.com/office/powerpoint/2010/main" val="3152891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Destacar que esse *slide é difícil de explicar e de entender também.</a:t>
            </a:r>
          </a:p>
          <a:p>
            <a:r>
              <a:rPr lang="pt-BR" sz="1100" b="0" i="0" u="none" strike="noStrike" cap="none" dirty="0">
                <a:solidFill>
                  <a:srgbClr val="000000"/>
                </a:solidFill>
                <a:effectLst/>
                <a:latin typeface="Arial"/>
                <a:ea typeface="Arial"/>
                <a:cs typeface="Arial"/>
                <a:sym typeface="Arial"/>
              </a:rPr>
              <a:t>A contabilização dos títulos está segmentada em duas partes, os títulos para negociação, que podem ser resgatados a qualquer momento, e os títulos mantidos até o vencimento, onde o Fundo de Pensão indica que vai manter esses títulos até a data de vencimento.</a:t>
            </a:r>
          </a:p>
          <a:p>
            <a:r>
              <a:rPr lang="pt-BR" sz="1100" b="0" i="0" u="none" strike="noStrike" cap="none" dirty="0">
                <a:solidFill>
                  <a:srgbClr val="000000"/>
                </a:solidFill>
                <a:effectLst/>
                <a:latin typeface="Arial"/>
                <a:ea typeface="Arial"/>
                <a:cs typeface="Arial"/>
                <a:sym typeface="Arial"/>
              </a:rPr>
              <a:t>Os títulos para negociação são contabilizados pelo valor de mercado e os títulos mantidos até o vencimento são contabilizados pelo valor de aquisição atualizados na curva da taxa de juros.</a:t>
            </a:r>
          </a:p>
          <a:p>
            <a:r>
              <a:rPr lang="pt-BR" sz="1100" b="0" i="0" u="none" strike="noStrike" cap="none" dirty="0">
                <a:solidFill>
                  <a:srgbClr val="000000"/>
                </a:solidFill>
                <a:effectLst/>
                <a:latin typeface="Arial"/>
                <a:ea typeface="Arial"/>
                <a:cs typeface="Arial"/>
                <a:sym typeface="Arial"/>
              </a:rPr>
              <a:t>Os títulos para negociação representam a principal posição de liquidez do Plano 1.</a:t>
            </a:r>
          </a:p>
          <a:p>
            <a:r>
              <a:rPr lang="pt-BR" sz="1100" b="0" i="0" u="none" strike="noStrike" cap="none" dirty="0">
                <a:solidFill>
                  <a:srgbClr val="000000"/>
                </a:solidFill>
                <a:effectLst/>
                <a:latin typeface="Arial"/>
                <a:ea typeface="Arial"/>
                <a:cs typeface="Arial"/>
                <a:sym typeface="Arial"/>
              </a:rPr>
              <a:t>A posição de liquidez do Plano 1 aumentou mais de 700% há poucos anos, passando de R$ 3,859 bilhões em 2018 para R$ 27,891 bilhões em 2019.</a:t>
            </a:r>
          </a:p>
          <a:p>
            <a:r>
              <a:rPr lang="pt-BR" sz="1100" b="0" i="0" u="none" strike="noStrike" cap="none" dirty="0">
                <a:solidFill>
                  <a:srgbClr val="000000"/>
                </a:solidFill>
                <a:effectLst/>
                <a:latin typeface="Arial"/>
                <a:ea typeface="Arial"/>
                <a:cs typeface="Arial"/>
                <a:sym typeface="Arial"/>
              </a:rPr>
              <a:t>Essa situação evidencia que em termos de liquidez as vendas massivas de ações da VALE em 2020/2021 e da Petrobras em 2021 não eram necessárias.</a:t>
            </a:r>
          </a:p>
          <a:p>
            <a:r>
              <a:rPr lang="pt-BR" sz="1100" b="0" i="0" u="none" strike="noStrike" cap="none" dirty="0">
                <a:solidFill>
                  <a:srgbClr val="000000"/>
                </a:solidFill>
                <a:effectLst/>
                <a:latin typeface="Arial"/>
                <a:ea typeface="Arial"/>
                <a:cs typeface="Arial"/>
                <a:sym typeface="Arial"/>
              </a:rPr>
              <a:t>A não marcação a mercado dos títulos mantidos até o vencimento acaba contribuindo para a existência de déficits ou superávits invisíveis.</a:t>
            </a:r>
          </a:p>
          <a:p>
            <a:r>
              <a:rPr lang="pt-BR" sz="1100" b="0" i="0" u="none" strike="noStrike" cap="none" dirty="0">
                <a:solidFill>
                  <a:srgbClr val="000000"/>
                </a:solidFill>
                <a:effectLst/>
                <a:latin typeface="Arial"/>
                <a:ea typeface="Arial"/>
                <a:cs typeface="Arial"/>
                <a:sym typeface="Arial"/>
              </a:rPr>
              <a:t>Em 2022 os títulos mantidos até o vencimento estavam contabilizados pelo valor de R$ 100,032 bilhões,  mas o valor de mercado desses títulos estavam em R$ 87,698 bilhões, ocorrendo portando um déficit invisível de R$ 12,334 bilhões nesse ano.</a:t>
            </a:r>
          </a:p>
          <a:p>
            <a:r>
              <a:rPr lang="pt-BR" sz="1100" b="0" i="0" u="none" strike="noStrike" cap="none" dirty="0">
                <a:solidFill>
                  <a:srgbClr val="000000"/>
                </a:solidFill>
                <a:effectLst/>
                <a:latin typeface="Arial"/>
                <a:ea typeface="Arial"/>
                <a:cs typeface="Arial"/>
                <a:sym typeface="Arial"/>
              </a:rPr>
              <a:t>E o inverso ocorreu em 2019, quando os títulos mantidos até o vencimento marcados a mercado estavam R$ 12,942 bilhões acima do valor contábil, caracterizando um superávit invisível nesse montante nesse ano.</a:t>
            </a:r>
          </a:p>
          <a:p>
            <a:r>
              <a:rPr lang="pt-BR" sz="1100" b="0" i="0" u="none" strike="noStrike" cap="none" dirty="0">
                <a:solidFill>
                  <a:srgbClr val="000000"/>
                </a:solidFill>
                <a:effectLst/>
                <a:latin typeface="Arial"/>
                <a:ea typeface="Arial"/>
                <a:cs typeface="Arial"/>
                <a:sym typeface="Arial"/>
              </a:rPr>
              <a:t>Portanto esses títulos apesar de serem considerados como renda fixa eles também variam até cerca de 20% a mais ou a menos em relação ao seu valor de aquisição. Em função dessa variação houve uma desvalorização entre 2020 e 2022 de R$ 30,152 bilhões no valor dos títulos. </a:t>
            </a:r>
          </a:p>
          <a:p>
            <a:r>
              <a:rPr lang="pt-BR" sz="1100" b="0" i="0" u="none" strike="noStrike" cap="none" dirty="0">
                <a:solidFill>
                  <a:srgbClr val="000000"/>
                </a:solidFill>
                <a:effectLst/>
                <a:latin typeface="Arial"/>
                <a:ea typeface="Arial"/>
                <a:cs typeface="Arial"/>
                <a:sym typeface="Arial"/>
              </a:rPr>
              <a:t>Quando os títulos estão valorizados as taxas de juros reais caem, como ocorreram durante as vendas massivas de Vale e Petrobras, em 2020 e no primeiro semestre de 2021, e com parte dos recursos dessas vendas foram adquiridos títulos públicos, com vencimentos para 2050/2055, e com taxas até abaixo da meta atuarial.</a:t>
            </a:r>
          </a:p>
          <a:p>
            <a:r>
              <a:rPr lang="pt-BR" sz="1100" b="0" i="0" u="none" strike="noStrike" cap="none" dirty="0">
                <a:solidFill>
                  <a:srgbClr val="000000"/>
                </a:solidFill>
                <a:effectLst/>
                <a:latin typeface="Arial"/>
                <a:ea typeface="Arial"/>
                <a:cs typeface="Arial"/>
                <a:sym typeface="Arial"/>
              </a:rPr>
              <a:t>E quando os títulos públicos estão desvalorizados as taxas de juros reais sobem, como ocorreu em 2022 e em parte de 2023, e as taxas reais de juros reais subiram de cerca de 4,5% a.a. para até 6,5% a.a., bem acima da meta atuarial de 4,75% a.a.</a:t>
            </a:r>
          </a:p>
          <a:p>
            <a:r>
              <a:rPr lang="pt-BR" sz="1100" b="0" i="0" u="none" strike="noStrike" cap="none" dirty="0">
                <a:solidFill>
                  <a:srgbClr val="000000"/>
                </a:solidFill>
                <a:effectLst/>
                <a:latin typeface="Arial"/>
                <a:ea typeface="Arial"/>
                <a:cs typeface="Arial"/>
                <a:sym typeface="Arial"/>
              </a:rPr>
              <a:t>O Plano 1 praticamente não se aproveitou dessa situação visto que as vendas massivas de Vale e Petrobras deixaram de acontecer a partir de 2022.</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28743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Destacar os 5 pontos que constam do próprio slide.</a:t>
            </a:r>
            <a:br>
              <a:rPr lang="pt-BR" dirty="0"/>
            </a:br>
            <a:endParaRPr dirty="0"/>
          </a:p>
        </p:txBody>
      </p:sp>
    </p:spTree>
    <p:extLst>
      <p:ext uri="{BB962C8B-B14F-4D97-AF65-F5344CB8AC3E}">
        <p14:creationId xmlns:p14="http://schemas.microsoft.com/office/powerpoint/2010/main" val="150859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Destacar que foram quantificados os casos citados na apresentação para termos uma noção do valor das desvalorizações de investimentos e perdas de oportunidades ocorridas de 2015 até 2022.</a:t>
            </a:r>
            <a:br>
              <a:rPr lang="pt-BR" dirty="0"/>
            </a:br>
            <a:endParaRPr dirty="0"/>
          </a:p>
        </p:txBody>
      </p:sp>
    </p:spTree>
    <p:extLst>
      <p:ext uri="{BB962C8B-B14F-4D97-AF65-F5344CB8AC3E}">
        <p14:creationId xmlns:p14="http://schemas.microsoft.com/office/powerpoint/2010/main" val="203671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O total das perdas/desvalorizações dos investimentos apresentados, referente ao período de 2015 a 2022, alcançaram o montante de R$ 93,203 bilhões e equivalem a 44% do Patrimônio Líquido do Plano 1.</a:t>
            </a:r>
          </a:p>
          <a:p>
            <a:r>
              <a:rPr lang="pt-BR" dirty="0"/>
              <a:t>Se a PREVI tivesse acertado em 60/70% dos casos apresentados teria sido possível constituir a Reserva de Contingência de cerca de R$ 40 bilhões e ainda pagar algum BET aos associados de 2015 para cá.</a:t>
            </a:r>
          </a:p>
          <a:p>
            <a:r>
              <a:rPr lang="pt-BR" dirty="0"/>
              <a:t>E o Índice de Solvência do Plano 1 seria bem melhor do que os 102% apresentados em Julho/2023.</a:t>
            </a:r>
          </a:p>
          <a:p>
            <a:r>
              <a:rPr lang="pt-BR" dirty="0"/>
              <a:t>Infelizmente o Plano 1 não acertou totalmente nos investimentos em 100% dos casos apresentados.</a:t>
            </a:r>
            <a:br>
              <a:rPr lang="pt-BR" dirty="0"/>
            </a:br>
            <a:endParaRPr dirty="0"/>
          </a:p>
        </p:txBody>
      </p:sp>
    </p:spTree>
    <p:extLst>
      <p:ext uri="{BB962C8B-B14F-4D97-AF65-F5344CB8AC3E}">
        <p14:creationId xmlns:p14="http://schemas.microsoft.com/office/powerpoint/2010/main" val="3205296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100" b="0" i="0" u="none" strike="noStrike" cap="none" dirty="0">
                <a:solidFill>
                  <a:srgbClr val="000000"/>
                </a:solidFill>
                <a:effectLst/>
                <a:latin typeface="Arial"/>
                <a:ea typeface="Arial"/>
                <a:cs typeface="Arial"/>
                <a:sym typeface="Arial"/>
              </a:rPr>
              <a:t>A PREVIC, responsável pela supervisão e fiscalização dos Fundos de Pensão, periodicamente divulga um Relatório de Avaliação das Entidades de Previdência Complementar Fechadas.</a:t>
            </a:r>
          </a:p>
          <a:p>
            <a:r>
              <a:rPr lang="pt-BR" sz="1100" b="0" i="0" u="none" strike="noStrike" cap="none" dirty="0">
                <a:solidFill>
                  <a:srgbClr val="000000"/>
                </a:solidFill>
                <a:effectLst/>
                <a:latin typeface="Arial"/>
                <a:ea typeface="Arial"/>
                <a:cs typeface="Arial"/>
                <a:sym typeface="Arial"/>
              </a:rPr>
              <a:t>E nesse Relatório a PREVIC divulga um Ranking do Índice de Solvência dos Fundos de Pensão fechados.</a:t>
            </a:r>
          </a:p>
          <a:p>
            <a:r>
              <a:rPr lang="pt-BR" sz="1100" b="0" i="0" u="none" strike="noStrike" cap="none" dirty="0">
                <a:solidFill>
                  <a:srgbClr val="000000"/>
                </a:solidFill>
                <a:effectLst/>
                <a:latin typeface="Arial"/>
                <a:ea typeface="Arial"/>
                <a:cs typeface="Arial"/>
                <a:sym typeface="Arial"/>
              </a:rPr>
              <a:t>Esse Índice de Solvência é um dos indicadores mais básicos para avaliação da situação de um Fundo de Pensão.</a:t>
            </a:r>
          </a:p>
          <a:p>
            <a:endParaRPr lang="pt-BR" dirty="0"/>
          </a:p>
        </p:txBody>
      </p:sp>
    </p:spTree>
    <p:extLst>
      <p:ext uri="{BB962C8B-B14F-4D97-AF65-F5344CB8AC3E}">
        <p14:creationId xmlns:p14="http://schemas.microsoft.com/office/powerpoint/2010/main" val="3394123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Destacar classificação do Plano 1 no Ranking, citando as três classificações do slide.</a:t>
            </a:r>
          </a:p>
          <a:p>
            <a:r>
              <a:rPr lang="pt-BR" dirty="0"/>
              <a:t>Idem, idem, em relação ao PREVI FUTURO.</a:t>
            </a:r>
          </a:p>
          <a:p>
            <a:r>
              <a:rPr lang="pt-BR" dirty="0"/>
              <a:t>A própria PREVIC está nos alertando sobre as perspectivas futuras do Plano 1 e que o desempenho não está de acordo com o que todos nós esperávamos.</a:t>
            </a:r>
            <a:br>
              <a:rPr lang="pt-BR" dirty="0"/>
            </a:br>
            <a:endParaRPr dirty="0"/>
          </a:p>
        </p:txBody>
      </p:sp>
    </p:spTree>
    <p:extLst>
      <p:ext uri="{BB962C8B-B14F-4D97-AF65-F5344CB8AC3E}">
        <p14:creationId xmlns:p14="http://schemas.microsoft.com/office/powerpoint/2010/main" val="353777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Todos os investimentos analisados  afetaram de forma negativa o patrimônio liquido do Plano 1 nos últimos anos.</a:t>
            </a:r>
          </a:p>
          <a:p>
            <a:r>
              <a:rPr lang="pt-BR" sz="1100" b="0" i="0" u="none" strike="noStrike" cap="none" dirty="0">
                <a:solidFill>
                  <a:srgbClr val="000000"/>
                </a:solidFill>
                <a:effectLst/>
                <a:latin typeface="Arial"/>
                <a:ea typeface="Arial"/>
                <a:cs typeface="Arial"/>
                <a:sym typeface="Arial"/>
              </a:rPr>
              <a:t>A classificação do Plano 1 em 125° lugar no Ranking da PREVIC indica que a gestão dos investimentos não tem sido satisfatória e está em desacordo com as nossas expectativas.</a:t>
            </a:r>
          </a:p>
          <a:p>
            <a:r>
              <a:rPr lang="pt-BR" sz="1100" b="0" i="0" u="none" strike="noStrike" cap="none" dirty="0">
                <a:solidFill>
                  <a:srgbClr val="000000"/>
                </a:solidFill>
                <a:effectLst/>
                <a:latin typeface="Arial"/>
                <a:ea typeface="Arial"/>
                <a:cs typeface="Arial"/>
                <a:sym typeface="Arial"/>
              </a:rPr>
              <a:t>Esta classificação indica que há 124 Fundos de Pensão mais próximos de distribuir superávits e mais longes de equacionar déficits do que o Plano 1.</a:t>
            </a:r>
          </a:p>
          <a:p>
            <a:r>
              <a:rPr lang="pt-BR" sz="1100" b="0" i="0" u="none" strike="noStrike" cap="none" dirty="0">
                <a:solidFill>
                  <a:srgbClr val="000000"/>
                </a:solidFill>
                <a:effectLst/>
                <a:latin typeface="Arial"/>
                <a:ea typeface="Arial"/>
                <a:cs typeface="Arial"/>
                <a:sym typeface="Arial"/>
              </a:rPr>
              <a:t>É a própria PREVIC que está nos alertando sobre as perspectivas futuras do nosso Plano 1.</a:t>
            </a:r>
          </a:p>
          <a:p>
            <a:r>
              <a:rPr lang="pt-BR" sz="1100" b="0" i="0" u="none" strike="noStrike" cap="none" dirty="0">
                <a:solidFill>
                  <a:srgbClr val="000000"/>
                </a:solidFill>
                <a:effectLst/>
                <a:latin typeface="Arial"/>
                <a:ea typeface="Arial"/>
                <a:cs typeface="Arial"/>
                <a:sym typeface="Arial"/>
              </a:rPr>
              <a:t>Cada vez mais precisamos acompanhar bem de perto as nossas CASSI e PREVI, como se fosse exclusivas de cada um de </a:t>
            </a:r>
            <a:r>
              <a:rPr lang="pt-BR" sz="1100" b="0" i="0" u="none" strike="noStrike" cap="none">
                <a:solidFill>
                  <a:srgbClr val="000000"/>
                </a:solidFill>
                <a:effectLst/>
                <a:latin typeface="Arial"/>
                <a:ea typeface="Arial"/>
                <a:cs typeface="Arial"/>
                <a:sym typeface="Arial"/>
              </a:rPr>
              <a:t>nós, </a:t>
            </a:r>
            <a:r>
              <a:rPr lang="pt-BR" sz="1100" b="0" i="0" u="none" strike="noStrike" cap="none" dirty="0">
                <a:solidFill>
                  <a:srgbClr val="000000"/>
                </a:solidFill>
                <a:effectLst/>
                <a:latin typeface="Arial"/>
                <a:ea typeface="Arial"/>
                <a:cs typeface="Arial"/>
                <a:sym typeface="Arial"/>
              </a:rPr>
              <a:t>exigindo melhor desempenho e exercendo de forma criteriosa os nossos direitos, como através do exercício do direito de voto e eleger pessoas qualificadas, experientes, independentes e focadas na preservação do patrimônio previdenciário dos associados.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5360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5565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44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Destacar que costumam divulgar que o Plano 1 tem R$ 240, 250 bilhões de patrimônio. Mas o que temos de investimentos somam R$ 223 bilhões.</a:t>
            </a:r>
          </a:p>
          <a:p>
            <a:r>
              <a:rPr lang="pt-BR" dirty="0"/>
              <a:t>E como o BB tem uma conta oriunda do BET no Plano 1de cerca de R$ 12 bilhões, o que temos mesmo de patrimônio líquido são R$ 211 bilhões para o pagamento dos benefícios.</a:t>
            </a:r>
          </a:p>
          <a:p>
            <a:r>
              <a:rPr lang="pt-BR" dirty="0"/>
              <a:t>Citar os principais investimentos e respectivos percentuais de rentabilidade no ano.</a:t>
            </a:r>
          </a:p>
          <a:p>
            <a:r>
              <a:rPr lang="pt-BR" dirty="0"/>
              <a:t>Destacar que a rentabilidade negativa na  Renda Variável é decorrente da desvalorização das ações da Vale no ano, que representam 50% da Carteira.</a:t>
            </a:r>
          </a:p>
          <a:p>
            <a:r>
              <a:rPr lang="pt-BR" dirty="0"/>
              <a:t>Citar a rentabilidade no ano. </a:t>
            </a:r>
          </a:p>
          <a:p>
            <a:r>
              <a:rPr lang="pt-BR" dirty="0"/>
              <a:t>Destacar a Meta Atuarial que é o objetivo a ser atingido para garantir o pagamento dos benefícios.</a:t>
            </a:r>
          </a:p>
          <a:p>
            <a:r>
              <a:rPr lang="pt-BR" dirty="0"/>
              <a:t>Que a Meta Atuarial é o piso  mínimo a ser alcançado e não o teto, observando-se a segurança dos investimentos.</a:t>
            </a:r>
          </a:p>
          <a:p>
            <a:r>
              <a:rPr lang="pt-BR" dirty="0"/>
              <a:t>A Meta Atuarial é composta pelo INPC +  juros reais de 4,75% ao ano.</a:t>
            </a:r>
          </a:p>
          <a:p>
            <a:r>
              <a:rPr lang="pt-BR" dirty="0"/>
              <a:t>Costumo citar se a rentabilidade no ano for de 11% e a Meta Atuarial for de  10% vai aparecer um superávit de 1%, equivalente a cerca de R$ 2 bilhões.</a:t>
            </a:r>
          </a:p>
          <a:p>
            <a:r>
              <a:rPr lang="pt-BR" dirty="0"/>
              <a:t>E se a Meta Atuarial for de 10% e  no ano e rentabilidade for de 9% aparecerá um déficit de 1%, equivalendo a cerca de R$ 2 bilhões de perdas no ano, como está ocorrendo agora.</a:t>
            </a:r>
          </a:p>
          <a:p>
            <a:r>
              <a:rPr lang="pt-BR" dirty="0"/>
              <a:t>Citar que a partir de 2020 a PREVI instituiu a política de "imunização  de passivos“, que consiste em  reduzir os investimentos em Renda Variável e aumentar os em Títulos Públicos, como forma de compatibilizar a rentabilidade dos investimentos com a Meta Atuarial.</a:t>
            </a:r>
          </a:p>
          <a:p>
            <a:r>
              <a:rPr lang="pt-BR" dirty="0"/>
              <a:t>Citar que estamos mostrando os investimentos do Previ Futuro apenas para termos uma noção de comparação entre os Planos.</a:t>
            </a:r>
          </a:p>
          <a:p>
            <a:r>
              <a:rPr lang="pt-BR" dirty="0"/>
              <a:t>Ao final destacar a folha de benefícios do Plano 1 que vai alcançar R$ 16 bilhões neste ano.</a:t>
            </a:r>
          </a:p>
          <a:p>
            <a:r>
              <a:rPr lang="pt-BR" dirty="0"/>
              <a:t>Essa folha do Plano 1 é maior do que a folha do BB, sem encargos sociais, e também maior do que as folhas globais da Petrobras e da Vale também.</a:t>
            </a:r>
          </a:p>
          <a:p>
            <a:r>
              <a:rPr lang="pt-BR" dirty="0"/>
              <a:t>E como o Plano 1 tem R$ 211 bilhões de patrimônio líquido e está com uma folha anual de benefícios de R$ 16 bilhões,  está mais do evidente que o Plano está dependente de uma excelente gestão dos investimentos para honrar os pagamentos de benefícios previstos até o ano de 2100.</a:t>
            </a:r>
          </a:p>
          <a:p>
            <a:endParaRPr dirty="0"/>
          </a:p>
        </p:txBody>
      </p:sp>
    </p:spTree>
    <p:extLst>
      <p:ext uri="{BB962C8B-B14F-4D97-AF65-F5344CB8AC3E}">
        <p14:creationId xmlns:p14="http://schemas.microsoft.com/office/powerpoint/2010/main" val="28698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Citar que vamos apresentar um histórico dos investimentos dessas Empresas de 2015 para cá.</a:t>
            </a:r>
          </a:p>
          <a:p>
            <a:r>
              <a:rPr lang="pt-BR" sz="1100" b="0" i="0" u="none" strike="noStrike" cap="none" dirty="0">
                <a:solidFill>
                  <a:srgbClr val="000000"/>
                </a:solidFill>
                <a:effectLst/>
                <a:latin typeface="Arial"/>
                <a:ea typeface="Arial"/>
                <a:cs typeface="Arial"/>
                <a:sym typeface="Arial"/>
              </a:rPr>
              <a:t>E cito que ninguém acerta 100% em Renda Variável.</a:t>
            </a:r>
          </a:p>
          <a:p>
            <a:r>
              <a:rPr lang="pt-BR" sz="1100" b="0" i="0" u="none" strike="noStrike" cap="none" dirty="0">
                <a:solidFill>
                  <a:srgbClr val="000000"/>
                </a:solidFill>
                <a:effectLst/>
                <a:latin typeface="Arial"/>
                <a:ea typeface="Arial"/>
                <a:cs typeface="Arial"/>
                <a:sym typeface="Arial"/>
              </a:rPr>
              <a:t>E que como um grande e conceituado investidor institucional esperamos que a PREVI  acerte em pelo menos 80% dos investimentos em Renda Variável.</a:t>
            </a:r>
          </a:p>
          <a:p>
            <a:r>
              <a:rPr lang="pt-BR" sz="1100" b="0" i="0" u="none" strike="noStrike" cap="none" dirty="0">
                <a:solidFill>
                  <a:srgbClr val="000000"/>
                </a:solidFill>
                <a:effectLst/>
                <a:latin typeface="Arial"/>
                <a:ea typeface="Arial"/>
                <a:cs typeface="Arial"/>
                <a:sym typeface="Arial"/>
              </a:rPr>
              <a:t>Se os acertos se situarem abaixo de 80% e até  65% teria que acender uma bandeira amarela.</a:t>
            </a:r>
          </a:p>
          <a:p>
            <a:r>
              <a:rPr lang="pt-BR" sz="1100" b="0" i="0" u="none" strike="noStrike" cap="none" dirty="0">
                <a:solidFill>
                  <a:srgbClr val="000000"/>
                </a:solidFill>
                <a:effectLst/>
                <a:latin typeface="Arial"/>
                <a:ea typeface="Arial"/>
                <a:cs typeface="Arial"/>
                <a:sym typeface="Arial"/>
              </a:rPr>
              <a:t>E se os acertos ficarem *abaixo de 65% teriam que acender uma bandeira vermelha, parar tudo na RV e analisar o que está acontecendo.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699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Os gráficos da Investing.com dão muita credibilidade à apresentação.</a:t>
            </a:r>
          </a:p>
          <a:p>
            <a:endParaRPr lang="pt-BR" dirty="0"/>
          </a:p>
          <a:p>
            <a:r>
              <a:rPr lang="pt-BR" dirty="0"/>
              <a:t>Nesses gráficos explorar a linha de cotação das ações em azul,  principalmente se o valor das ações caíram ou subiram nos últimos 5 anos. </a:t>
            </a:r>
          </a:p>
          <a:p>
            <a:endParaRPr lang="pt-BR" dirty="0"/>
          </a:p>
          <a:p>
            <a:r>
              <a:rPr lang="pt-BR" dirty="0"/>
              <a:t>Com relação ao BB cito que está com resultados consistentes e crescentes, inadimplência e despesas administrativas controladas.</a:t>
            </a:r>
          </a:p>
          <a:p>
            <a:endParaRPr lang="pt-BR" dirty="0"/>
          </a:p>
          <a:p>
            <a:r>
              <a:rPr lang="pt-BR" dirty="0"/>
              <a:t>Vamos ver como os investimentos no BB se comportaram.</a:t>
            </a:r>
          </a:p>
          <a:p>
            <a:endParaRPr dirty="0"/>
          </a:p>
        </p:txBody>
      </p:sp>
    </p:spTree>
    <p:extLst>
      <p:ext uri="{BB962C8B-B14F-4D97-AF65-F5344CB8AC3E}">
        <p14:creationId xmlns:p14="http://schemas.microsoft.com/office/powerpoint/2010/main" val="238490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Citar que vamos apresentar um slide desse para cada Empresa.</a:t>
            </a:r>
          </a:p>
          <a:p>
            <a:r>
              <a:rPr lang="pt-BR" dirty="0"/>
              <a:t>Os slides tem históricos de 8 anos, com uma linha por ano contendo a quantidade de ações, o preço por ação e o valor do investimento no  final do ano.</a:t>
            </a:r>
          </a:p>
          <a:p>
            <a:r>
              <a:rPr lang="pt-BR" dirty="0"/>
              <a:t>Se a quantidade de ações estiver subindo significa em quase todos os casos que o Plano 1 está comprando e se a quantidade de ações estiver diminuindo significa que o Plano 1 está vendendo ações da Empresa.</a:t>
            </a:r>
          </a:p>
          <a:p>
            <a:r>
              <a:rPr lang="pt-BR" dirty="0"/>
              <a:t>A estratégia em relação ao BB foi vender, vender e vender, não importando como está a situação da Empresa, se tem bons resultados ou não  e se está pagando bons dividendos ou não.</a:t>
            </a:r>
          </a:p>
          <a:p>
            <a:r>
              <a:rPr lang="pt-BR" dirty="0"/>
              <a:t>Venderam nesse período 57% das ações do BB.</a:t>
            </a:r>
          </a:p>
          <a:p>
            <a:r>
              <a:rPr lang="pt-BR" dirty="0"/>
              <a:t>Eu costumo para ilustrar citar que participei de uma Live da FAABB com dois Diretores da PREVI em maio/ junho-2021.</a:t>
            </a:r>
          </a:p>
          <a:p>
            <a:r>
              <a:rPr lang="pt-BR" dirty="0"/>
              <a:t>E com relação ao BB citei nessa Live que as ações tinham chegado em 2019 a R$ 52 e agora estavam girando entre R$ 28 e 30 e que se não seria o caso de recomprar ações do BB?</a:t>
            </a:r>
          </a:p>
          <a:p>
            <a:r>
              <a:rPr lang="pt-BR" dirty="0"/>
              <a:t>Até citei um grande investidor de SP que dizia na época que ele comprava tudo o que aparecia do BB abaixo de R$ 30 por ação.</a:t>
            </a:r>
          </a:p>
          <a:p>
            <a:r>
              <a:rPr lang="pt-BR" dirty="0"/>
              <a:t>Eles agradeceram e um deles disse que tinha gostado da dica e que iriam analisar.</a:t>
            </a:r>
          </a:p>
          <a:p>
            <a:r>
              <a:rPr lang="pt-BR" dirty="0"/>
              <a:t>Eles devem ter analisado e em vez de comprar venderam um pouco mais de ações do BB em 2021.</a:t>
            </a:r>
          </a:p>
          <a:p>
            <a:r>
              <a:rPr lang="pt-BR" dirty="0"/>
              <a:t>E recentemente as ações do BB chegaram a R$ 54, praticamente quase que dobrando de valor, sem contar bons dividendos pagos nos últimos anos.</a:t>
            </a:r>
            <a:br>
              <a:rPr lang="pt-BR" dirty="0"/>
            </a:br>
            <a:endParaRPr dirty="0"/>
          </a:p>
        </p:txBody>
      </p:sp>
    </p:spTree>
    <p:extLst>
      <p:ext uri="{BB962C8B-B14F-4D97-AF65-F5344CB8AC3E}">
        <p14:creationId xmlns:p14="http://schemas.microsoft.com/office/powerpoint/2010/main" val="81114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dirty="0"/>
              <a:t>Linha de cotação das ações  em azul muito similar ao do BB.</a:t>
            </a:r>
          </a:p>
          <a:p>
            <a:endParaRPr lang="pt-BR" dirty="0"/>
          </a:p>
          <a:p>
            <a:r>
              <a:rPr lang="pt-BR" dirty="0"/>
              <a:t>A Petrobras está com resultados consistentes e excelentes e  pagou ótimos dividendos em 2021/2023.</a:t>
            </a:r>
            <a:br>
              <a:rPr lang="pt-BR" dirty="0"/>
            </a:br>
            <a:endParaRPr dirty="0"/>
          </a:p>
        </p:txBody>
      </p:sp>
    </p:spTree>
    <p:extLst>
      <p:ext uri="{BB962C8B-B14F-4D97-AF65-F5344CB8AC3E}">
        <p14:creationId xmlns:p14="http://schemas.microsoft.com/office/powerpoint/2010/main" val="349972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pt-BR" sz="1100" b="0" i="0" u="none" strike="noStrike" cap="none" dirty="0">
                <a:solidFill>
                  <a:srgbClr val="000000"/>
                </a:solidFill>
                <a:effectLst/>
                <a:latin typeface="Arial"/>
                <a:ea typeface="Arial"/>
                <a:cs typeface="Arial"/>
                <a:sym typeface="Arial"/>
              </a:rPr>
              <a:t>A estratégia em relação a Petrobras foi a mesma do BB em vender, vender e vender, não importando como está a situação da Empresa, se tem bons resultados ou não e se está pagando bons dividendos ou não.</a:t>
            </a:r>
          </a:p>
          <a:p>
            <a:r>
              <a:rPr lang="pt-BR" sz="1100" b="0" i="0" u="none" strike="noStrike" cap="none" dirty="0">
                <a:solidFill>
                  <a:srgbClr val="000000"/>
                </a:solidFill>
                <a:effectLst/>
                <a:latin typeface="Arial"/>
                <a:ea typeface="Arial"/>
                <a:cs typeface="Arial"/>
                <a:sym typeface="Arial"/>
              </a:rPr>
              <a:t>E venderam também 57% das ações da Empresa nesse período, como no caso do BB.</a:t>
            </a:r>
          </a:p>
          <a:p>
            <a:r>
              <a:rPr lang="pt-BR" sz="1100" b="0" i="0" u="none" strike="noStrike" cap="none" dirty="0">
                <a:solidFill>
                  <a:srgbClr val="000000"/>
                </a:solidFill>
                <a:effectLst/>
                <a:latin typeface="Arial"/>
                <a:ea typeface="Arial"/>
                <a:cs typeface="Arial"/>
                <a:sym typeface="Arial"/>
              </a:rPr>
              <a:t>Costumo citar que em Abril/21 venderam 27% das ações da Empresa, sem nenhuma necessidade em termos de liquidez.</a:t>
            </a:r>
          </a:p>
          <a:p>
            <a:r>
              <a:rPr lang="pt-BR" sz="1100" b="0" i="0" u="none" strike="noStrike" cap="none" dirty="0">
                <a:solidFill>
                  <a:srgbClr val="000000"/>
                </a:solidFill>
                <a:effectLst/>
                <a:latin typeface="Arial"/>
                <a:ea typeface="Arial"/>
                <a:cs typeface="Arial"/>
                <a:sym typeface="Arial"/>
              </a:rPr>
              <a:t>Ao atualizar os slides em Maio/22 me deparei com um Fundo Exclusivo do BB em ações da Petrobras e na época eles divulgavam a rentabilidade do Fundo nos últimos 12 meses, de Maio/21 a Abril/22 e um ano depois das vendas das ações pela PREVI, e a rentabilidade desse Fundo nesse período foi de fantásticos, estonteantes 87% em 12 meses.</a:t>
            </a:r>
          </a:p>
          <a:p>
            <a:r>
              <a:rPr lang="pt-BR" sz="1100" b="0" i="0" u="none" strike="noStrike" cap="none" dirty="0">
                <a:solidFill>
                  <a:srgbClr val="000000"/>
                </a:solidFill>
                <a:effectLst/>
                <a:latin typeface="Arial"/>
                <a:ea typeface="Arial"/>
                <a:cs typeface="Arial"/>
                <a:sym typeface="Arial"/>
              </a:rPr>
              <a:t>Como na época venderam R$ 1,6 bilhão em ações da Petrobras em abril/21, então de ganhar 87% em um ano, o que equivale a cerca de R$ 1,400 bilhão.</a:t>
            </a:r>
          </a:p>
          <a:p>
            <a:r>
              <a:rPr lang="pt-BR" sz="1100" b="0" i="0" u="none" strike="noStrike" cap="none" dirty="0">
                <a:solidFill>
                  <a:srgbClr val="000000"/>
                </a:solidFill>
                <a:effectLst/>
                <a:latin typeface="Arial"/>
                <a:ea typeface="Arial"/>
                <a:cs typeface="Arial"/>
                <a:sym typeface="Arial"/>
              </a:rPr>
              <a:t>Esse valor foi devidamente quantificado como perdas de oportunidades com a Petrobras.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0582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dk1"/>
            </a:gs>
          </a:gsLst>
          <a:lin ang="8100019"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 y="234877"/>
            <a:ext cx="9144000" cy="4673746"/>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037875" y="1662450"/>
            <a:ext cx="7068300" cy="1818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800"/>
              <a:buNone/>
              <a:defRPr sz="6800">
                <a:solidFill>
                  <a:schemeClr val="lt1"/>
                </a:solidFill>
              </a:defRPr>
            </a:lvl1pPr>
            <a:lvl2pPr lvl="1" rtl="0">
              <a:lnSpc>
                <a:spcPct val="100000"/>
              </a:lnSpc>
              <a:spcBef>
                <a:spcPts val="0"/>
              </a:spcBef>
              <a:spcAft>
                <a:spcPts val="0"/>
              </a:spcAft>
              <a:buClr>
                <a:schemeClr val="lt1"/>
              </a:buClr>
              <a:buSzPts val="6800"/>
              <a:buNone/>
              <a:defRPr sz="6800">
                <a:solidFill>
                  <a:schemeClr val="lt1"/>
                </a:solidFill>
              </a:defRPr>
            </a:lvl2pPr>
            <a:lvl3pPr lvl="2" rtl="0">
              <a:lnSpc>
                <a:spcPct val="100000"/>
              </a:lnSpc>
              <a:spcBef>
                <a:spcPts val="0"/>
              </a:spcBef>
              <a:spcAft>
                <a:spcPts val="0"/>
              </a:spcAft>
              <a:buClr>
                <a:schemeClr val="lt1"/>
              </a:buClr>
              <a:buSzPts val="6800"/>
              <a:buNone/>
              <a:defRPr sz="6800">
                <a:solidFill>
                  <a:schemeClr val="lt1"/>
                </a:solidFill>
              </a:defRPr>
            </a:lvl3pPr>
            <a:lvl4pPr lvl="3" rtl="0">
              <a:lnSpc>
                <a:spcPct val="100000"/>
              </a:lnSpc>
              <a:spcBef>
                <a:spcPts val="0"/>
              </a:spcBef>
              <a:spcAft>
                <a:spcPts val="0"/>
              </a:spcAft>
              <a:buClr>
                <a:schemeClr val="lt1"/>
              </a:buClr>
              <a:buSzPts val="6800"/>
              <a:buNone/>
              <a:defRPr sz="6800">
                <a:solidFill>
                  <a:schemeClr val="lt1"/>
                </a:solidFill>
              </a:defRPr>
            </a:lvl4pPr>
            <a:lvl5pPr lvl="4" rtl="0">
              <a:lnSpc>
                <a:spcPct val="100000"/>
              </a:lnSpc>
              <a:spcBef>
                <a:spcPts val="0"/>
              </a:spcBef>
              <a:spcAft>
                <a:spcPts val="0"/>
              </a:spcAft>
              <a:buClr>
                <a:schemeClr val="lt1"/>
              </a:buClr>
              <a:buSzPts val="6800"/>
              <a:buNone/>
              <a:defRPr sz="6800">
                <a:solidFill>
                  <a:schemeClr val="lt1"/>
                </a:solidFill>
              </a:defRPr>
            </a:lvl5pPr>
            <a:lvl6pPr lvl="5" rtl="0">
              <a:lnSpc>
                <a:spcPct val="100000"/>
              </a:lnSpc>
              <a:spcBef>
                <a:spcPts val="0"/>
              </a:spcBef>
              <a:spcAft>
                <a:spcPts val="0"/>
              </a:spcAft>
              <a:buClr>
                <a:schemeClr val="lt1"/>
              </a:buClr>
              <a:buSzPts val="6800"/>
              <a:buNone/>
              <a:defRPr sz="6800">
                <a:solidFill>
                  <a:schemeClr val="lt1"/>
                </a:solidFill>
              </a:defRPr>
            </a:lvl6pPr>
            <a:lvl7pPr lvl="6" rtl="0">
              <a:lnSpc>
                <a:spcPct val="100000"/>
              </a:lnSpc>
              <a:spcBef>
                <a:spcPts val="0"/>
              </a:spcBef>
              <a:spcAft>
                <a:spcPts val="0"/>
              </a:spcAft>
              <a:buClr>
                <a:schemeClr val="lt1"/>
              </a:buClr>
              <a:buSzPts val="6800"/>
              <a:buNone/>
              <a:defRPr sz="6800">
                <a:solidFill>
                  <a:schemeClr val="lt1"/>
                </a:solidFill>
              </a:defRPr>
            </a:lvl7pPr>
            <a:lvl8pPr lvl="7" rtl="0">
              <a:lnSpc>
                <a:spcPct val="100000"/>
              </a:lnSpc>
              <a:spcBef>
                <a:spcPts val="0"/>
              </a:spcBef>
              <a:spcAft>
                <a:spcPts val="0"/>
              </a:spcAft>
              <a:buClr>
                <a:schemeClr val="lt1"/>
              </a:buClr>
              <a:buSzPts val="6800"/>
              <a:buNone/>
              <a:defRPr sz="6800">
                <a:solidFill>
                  <a:schemeClr val="lt1"/>
                </a:solidFill>
              </a:defRPr>
            </a:lvl8pPr>
            <a:lvl9pPr lvl="8" rtl="0">
              <a:lnSpc>
                <a:spcPct val="100000"/>
              </a:lnSpc>
              <a:spcBef>
                <a:spcPts val="0"/>
              </a:spcBef>
              <a:spcAft>
                <a:spcPts val="0"/>
              </a:spcAft>
              <a:buClr>
                <a:schemeClr val="lt1"/>
              </a:buClr>
              <a:buSzPts val="6800"/>
              <a:buNone/>
              <a:defRPr sz="6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8100019" scaled="0"/>
        </a:gradFill>
        <a:effectLst/>
      </p:bgPr>
    </p:bg>
    <p:spTree>
      <p:nvGrpSpPr>
        <p:cNvPr id="1" name="Shape 12"/>
        <p:cNvGrpSpPr/>
        <p:nvPr/>
      </p:nvGrpSpPr>
      <p:grpSpPr>
        <a:xfrm>
          <a:off x="0" y="0"/>
          <a:ext cx="0" cy="0"/>
          <a:chOff x="0" y="0"/>
          <a:chExt cx="0" cy="0"/>
        </a:xfrm>
      </p:grpSpPr>
      <p:sp>
        <p:nvSpPr>
          <p:cNvPr id="13" name="Google Shape;13;p3"/>
          <p:cNvSpPr/>
          <p:nvPr/>
        </p:nvSpPr>
        <p:spPr>
          <a:xfrm>
            <a:off x="-1" y="234877"/>
            <a:ext cx="9144000" cy="4673746"/>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2"/>
              </a:gs>
              <a:gs pos="100000">
                <a:schemeClr val="dk1"/>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037875" y="2066800"/>
            <a:ext cx="7068300" cy="610500"/>
          </a:xfrm>
          <a:prstGeom prst="rect">
            <a:avLst/>
          </a:prstGeom>
        </p:spPr>
        <p:txBody>
          <a:bodyPr spcFirstLastPara="1" wrap="square" lIns="0" tIns="0" rIns="0" bIns="0" anchor="b"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15" name="Google Shape;15;p3"/>
          <p:cNvSpPr txBox="1">
            <a:spLocks noGrp="1"/>
          </p:cNvSpPr>
          <p:nvPr>
            <p:ph type="subTitle" idx="1"/>
          </p:nvPr>
        </p:nvSpPr>
        <p:spPr>
          <a:xfrm>
            <a:off x="1037875" y="2774327"/>
            <a:ext cx="7068300" cy="384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1037875" y="1353948"/>
            <a:ext cx="7068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1037825" y="1353950"/>
            <a:ext cx="3302400" cy="3155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0" name="Google Shape;30;p6"/>
          <p:cNvSpPr txBox="1">
            <a:spLocks noGrp="1"/>
          </p:cNvSpPr>
          <p:nvPr>
            <p:ph type="body" idx="2"/>
          </p:nvPr>
        </p:nvSpPr>
        <p:spPr>
          <a:xfrm>
            <a:off x="4803623" y="1353950"/>
            <a:ext cx="3302400" cy="3155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7"/>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1037875" y="1353950"/>
            <a:ext cx="2191800" cy="3030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 name="Google Shape;36;p7"/>
          <p:cNvSpPr txBox="1">
            <a:spLocks noGrp="1"/>
          </p:cNvSpPr>
          <p:nvPr>
            <p:ph type="body" idx="2"/>
          </p:nvPr>
        </p:nvSpPr>
        <p:spPr>
          <a:xfrm>
            <a:off x="3460026" y="1353950"/>
            <a:ext cx="2191800" cy="3030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7" name="Google Shape;37;p7"/>
          <p:cNvSpPr txBox="1">
            <a:spLocks noGrp="1"/>
          </p:cNvSpPr>
          <p:nvPr>
            <p:ph type="body" idx="3"/>
          </p:nvPr>
        </p:nvSpPr>
        <p:spPr>
          <a:xfrm>
            <a:off x="5882177" y="1353950"/>
            <a:ext cx="2191800" cy="30300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8" name="Google Shape;38;p7"/>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Dark">
  <p:cSld name="BLANK_1">
    <p:bg>
      <p:bgPr>
        <a:gradFill>
          <a:gsLst>
            <a:gs pos="0">
              <a:schemeClr val="accent1"/>
            </a:gs>
            <a:gs pos="100000">
              <a:schemeClr val="accent2"/>
            </a:gs>
          </a:gsLst>
          <a:lin ang="8099331" scaled="0"/>
        </a:gradFill>
        <a:effectLst/>
      </p:bgPr>
    </p:bg>
    <p:spTree>
      <p:nvGrpSpPr>
        <p:cNvPr id="1" name="Shape 50"/>
        <p:cNvGrpSpPr/>
        <p:nvPr/>
      </p:nvGrpSpPr>
      <p:grpSpPr>
        <a:xfrm>
          <a:off x="0" y="0"/>
          <a:ext cx="0" cy="0"/>
          <a:chOff x="0" y="0"/>
          <a:chExt cx="0" cy="0"/>
        </a:xfrm>
      </p:grpSpPr>
      <p:sp>
        <p:nvSpPr>
          <p:cNvPr id="51" name="Google Shape;51;p11"/>
          <p:cNvSpPr/>
          <p:nvPr/>
        </p:nvSpPr>
        <p:spPr>
          <a:xfrm>
            <a:off x="0" y="1455585"/>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7875" y="836000"/>
            <a:ext cx="7068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1pPr>
            <a:lvl2pPr lvl="1"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2pPr>
            <a:lvl3pPr lvl="2"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3pPr>
            <a:lvl4pPr lvl="3"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4pPr>
            <a:lvl5pPr lvl="4"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5pPr>
            <a:lvl6pPr lvl="5"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6pPr>
            <a:lvl7pPr lvl="6"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7pPr>
            <a:lvl8pPr lvl="7"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8pPr>
            <a:lvl9pPr lvl="8"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9pPr>
          </a:lstStyle>
          <a:p>
            <a:endParaRPr/>
          </a:p>
        </p:txBody>
      </p:sp>
      <p:sp>
        <p:nvSpPr>
          <p:cNvPr id="7" name="Google Shape;7;p1"/>
          <p:cNvSpPr txBox="1">
            <a:spLocks noGrp="1"/>
          </p:cNvSpPr>
          <p:nvPr>
            <p:ph type="body" idx="1"/>
          </p:nvPr>
        </p:nvSpPr>
        <p:spPr>
          <a:xfrm>
            <a:off x="1037875" y="1353948"/>
            <a:ext cx="70683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1pPr>
            <a:lvl2pPr marL="914400" lvl="1" indent="-381000" rtl="0">
              <a:lnSpc>
                <a:spcPct val="115000"/>
              </a:lnSpc>
              <a:spcBef>
                <a:spcPts val="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2pPr>
            <a:lvl3pPr marL="1371600" lvl="2" indent="-381000" rtl="0">
              <a:lnSpc>
                <a:spcPct val="115000"/>
              </a:lnSpc>
              <a:spcBef>
                <a:spcPts val="0"/>
              </a:spcBef>
              <a:spcAft>
                <a:spcPts val="0"/>
              </a:spcAft>
              <a:buClr>
                <a:schemeClr val="lt2"/>
              </a:buClr>
              <a:buSzPts val="2400"/>
              <a:buFont typeface="Inter-Regular"/>
              <a:buChar char="■"/>
              <a:defRPr sz="2400">
                <a:solidFill>
                  <a:schemeClr val="dk1"/>
                </a:solidFill>
                <a:latin typeface="Inter-Regular"/>
                <a:ea typeface="Inter-Regular"/>
                <a:cs typeface="Inter-Regular"/>
                <a:sym typeface="Inter-Regular"/>
              </a:defRPr>
            </a:lvl3pPr>
            <a:lvl4pPr marL="1828800" lvl="3"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4pPr>
            <a:lvl5pPr marL="2286000" lvl="4"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5pPr>
            <a:lvl6pPr marL="2743200" lvl="5"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6pPr>
            <a:lvl7pPr marL="3200400" lvl="6"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7pPr>
            <a:lvl8pPr marL="3657600" lvl="7"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8pPr>
            <a:lvl9pPr marL="4114800" lvl="8"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328184" y="45974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Inter-Regular"/>
                <a:ea typeface="Inter-Regular"/>
                <a:cs typeface="Inter-Regular"/>
                <a:sym typeface="Inter-Regular"/>
              </a:defRPr>
            </a:lvl1pPr>
            <a:lvl2pPr lvl="1" algn="r" rtl="0">
              <a:buNone/>
              <a:defRPr sz="1300">
                <a:solidFill>
                  <a:schemeClr val="accent1"/>
                </a:solidFill>
                <a:latin typeface="Inter-Regular"/>
                <a:ea typeface="Inter-Regular"/>
                <a:cs typeface="Inter-Regular"/>
                <a:sym typeface="Inter-Regular"/>
              </a:defRPr>
            </a:lvl2pPr>
            <a:lvl3pPr lvl="2" algn="r" rtl="0">
              <a:buNone/>
              <a:defRPr sz="1300">
                <a:solidFill>
                  <a:schemeClr val="accent1"/>
                </a:solidFill>
                <a:latin typeface="Inter-Regular"/>
                <a:ea typeface="Inter-Regular"/>
                <a:cs typeface="Inter-Regular"/>
                <a:sym typeface="Inter-Regular"/>
              </a:defRPr>
            </a:lvl3pPr>
            <a:lvl4pPr lvl="3" algn="r" rtl="0">
              <a:buNone/>
              <a:defRPr sz="1300">
                <a:solidFill>
                  <a:schemeClr val="accent1"/>
                </a:solidFill>
                <a:latin typeface="Inter-Regular"/>
                <a:ea typeface="Inter-Regular"/>
                <a:cs typeface="Inter-Regular"/>
                <a:sym typeface="Inter-Regular"/>
              </a:defRPr>
            </a:lvl4pPr>
            <a:lvl5pPr lvl="4" algn="r" rtl="0">
              <a:buNone/>
              <a:defRPr sz="1300">
                <a:solidFill>
                  <a:schemeClr val="accent1"/>
                </a:solidFill>
                <a:latin typeface="Inter-Regular"/>
                <a:ea typeface="Inter-Regular"/>
                <a:cs typeface="Inter-Regular"/>
                <a:sym typeface="Inter-Regular"/>
              </a:defRPr>
            </a:lvl5pPr>
            <a:lvl6pPr lvl="5" algn="r" rtl="0">
              <a:buNone/>
              <a:defRPr sz="1300">
                <a:solidFill>
                  <a:schemeClr val="accent1"/>
                </a:solidFill>
                <a:latin typeface="Inter-Regular"/>
                <a:ea typeface="Inter-Regular"/>
                <a:cs typeface="Inter-Regular"/>
                <a:sym typeface="Inter-Regular"/>
              </a:defRPr>
            </a:lvl6pPr>
            <a:lvl7pPr lvl="6" algn="r" rtl="0">
              <a:buNone/>
              <a:defRPr sz="1300">
                <a:solidFill>
                  <a:schemeClr val="accent1"/>
                </a:solidFill>
                <a:latin typeface="Inter-Regular"/>
                <a:ea typeface="Inter-Regular"/>
                <a:cs typeface="Inter-Regular"/>
                <a:sym typeface="Inter-Regular"/>
              </a:defRPr>
            </a:lvl7pPr>
            <a:lvl8pPr lvl="7" algn="r" rtl="0">
              <a:buNone/>
              <a:defRPr sz="1300">
                <a:solidFill>
                  <a:schemeClr val="accent1"/>
                </a:solidFill>
                <a:latin typeface="Inter-Regular"/>
                <a:ea typeface="Inter-Regular"/>
                <a:cs typeface="Inter-Regular"/>
                <a:sym typeface="Inter-Regular"/>
              </a:defRPr>
            </a:lvl8pPr>
            <a:lvl9pPr lvl="8" algn="r" rtl="0">
              <a:buNone/>
              <a:defRPr sz="1300">
                <a:solidFill>
                  <a:schemeClr val="accent1"/>
                </a:solidFill>
                <a:latin typeface="Inter-Regular"/>
                <a:ea typeface="Inter-Regular"/>
                <a:cs typeface="Inter-Regular"/>
                <a:sym typeface="Inter-Regular"/>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733075" y="1201533"/>
            <a:ext cx="7068300" cy="1818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br>
              <a:rPr lang="en" sz="4000" dirty="0"/>
            </a:br>
            <a:r>
              <a:rPr lang="en" sz="4000" dirty="0"/>
              <a:t>AFABB-DF </a:t>
            </a:r>
            <a:br>
              <a:rPr lang="en" sz="4000" dirty="0"/>
            </a:br>
            <a:br>
              <a:rPr lang="en" sz="4000" dirty="0"/>
            </a:br>
            <a:r>
              <a:rPr lang="en" sz="4000" dirty="0"/>
              <a:t>CONVERSAS SOBRE A PREVI</a:t>
            </a:r>
            <a:br>
              <a:rPr lang="en" sz="4000" dirty="0"/>
            </a:br>
            <a:br>
              <a:rPr lang="en" sz="4000" dirty="0"/>
            </a:br>
            <a:r>
              <a:rPr lang="en" sz="2800" dirty="0"/>
              <a:t>Reflexões sobre a rentabilidade de </a:t>
            </a:r>
            <a:r>
              <a:rPr lang="en" sz="2800" dirty="0">
                <a:solidFill>
                  <a:schemeClr val="accent6">
                    <a:lumMod val="60000"/>
                    <a:lumOff val="40000"/>
                  </a:schemeClr>
                </a:solidFill>
              </a:rPr>
              <a:t>INVESTIMENTOS</a:t>
            </a:r>
            <a:r>
              <a:rPr lang="en" sz="2800" dirty="0"/>
              <a:t> do PLANO 1</a:t>
            </a:r>
            <a:endParaRPr dirty="0"/>
          </a:p>
        </p:txBody>
      </p:sp>
      <p:sp>
        <p:nvSpPr>
          <p:cNvPr id="2" name="Google Shape;57;p12">
            <a:extLst>
              <a:ext uri="{FF2B5EF4-FFF2-40B4-BE49-F238E27FC236}">
                <a16:creationId xmlns:a16="http://schemas.microsoft.com/office/drawing/2014/main" id="{8756F046-8208-5831-C7B4-3C40DE00B248}"/>
              </a:ext>
            </a:extLst>
          </p:cNvPr>
          <p:cNvSpPr txBox="1">
            <a:spLocks/>
          </p:cNvSpPr>
          <p:nvPr/>
        </p:nvSpPr>
        <p:spPr>
          <a:xfrm>
            <a:off x="1689038" y="3822153"/>
            <a:ext cx="7068300" cy="1818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1pPr>
            <a:lvl2pPr marR="0" lvl="1"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2pPr>
            <a:lvl3pPr marR="0" lvl="2"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3pPr>
            <a:lvl4pPr marR="0" lvl="3"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4pPr>
            <a:lvl5pPr marR="0" lvl="4"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5pPr>
            <a:lvl6pPr marR="0" lvl="5"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6pPr>
            <a:lvl7pPr marR="0" lvl="6"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7pPr>
            <a:lvl8pPr marR="0" lvl="7"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8pPr>
            <a:lvl9pPr marR="0" lvl="8"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9pPr>
          </a:lstStyle>
          <a:p>
            <a:pPr algn="r"/>
            <a:endParaRPr lang="pt-B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pic>
        <p:nvPicPr>
          <p:cNvPr id="2" name="Imagem 1">
            <a:extLst>
              <a:ext uri="{FF2B5EF4-FFF2-40B4-BE49-F238E27FC236}">
                <a16:creationId xmlns:a16="http://schemas.microsoft.com/office/drawing/2014/main" id="{D564D14B-6503-52FB-9DF9-47702E601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326" y="0"/>
            <a:ext cx="5678906" cy="5143500"/>
          </a:xfrm>
          <a:prstGeom prst="rect">
            <a:avLst/>
          </a:prstGeom>
        </p:spPr>
      </p:pic>
    </p:spTree>
    <p:extLst>
      <p:ext uri="{BB962C8B-B14F-4D97-AF65-F5344CB8AC3E}">
        <p14:creationId xmlns:p14="http://schemas.microsoft.com/office/powerpoint/2010/main" val="27239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635467" y="364185"/>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NA BRF</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graphicFrame>
        <p:nvGraphicFramePr>
          <p:cNvPr id="6" name="Tabela 5">
            <a:extLst>
              <a:ext uri="{FF2B5EF4-FFF2-40B4-BE49-F238E27FC236}">
                <a16:creationId xmlns:a16="http://schemas.microsoft.com/office/drawing/2014/main" id="{5B27DE99-A3FA-CAAD-83FC-704068B4A3B2}"/>
              </a:ext>
            </a:extLst>
          </p:cNvPr>
          <p:cNvGraphicFramePr>
            <a:graphicFrameLocks noGrp="1"/>
          </p:cNvGraphicFramePr>
          <p:nvPr>
            <p:extLst>
              <p:ext uri="{D42A27DB-BD31-4B8C-83A1-F6EECF244321}">
                <p14:modId xmlns:p14="http://schemas.microsoft.com/office/powerpoint/2010/main" val="1507732906"/>
              </p:ext>
            </p:extLst>
          </p:nvPr>
        </p:nvGraphicFramePr>
        <p:xfrm>
          <a:off x="466530" y="902367"/>
          <a:ext cx="8557153" cy="4014538"/>
        </p:xfrm>
        <a:graphic>
          <a:graphicData uri="http://schemas.openxmlformats.org/drawingml/2006/table">
            <a:tbl>
              <a:tblPr firstRow="1" bandRow="1">
                <a:tableStyleId>{5C22544A-7EE6-4342-B048-85BDC9FD1C3A}</a:tableStyleId>
              </a:tblPr>
              <a:tblGrid>
                <a:gridCol w="953196">
                  <a:extLst>
                    <a:ext uri="{9D8B030D-6E8A-4147-A177-3AD203B41FA5}">
                      <a16:colId xmlns:a16="http://schemas.microsoft.com/office/drawing/2014/main" val="20000"/>
                    </a:ext>
                  </a:extLst>
                </a:gridCol>
                <a:gridCol w="1046748">
                  <a:extLst>
                    <a:ext uri="{9D8B030D-6E8A-4147-A177-3AD203B41FA5}">
                      <a16:colId xmlns:a16="http://schemas.microsoft.com/office/drawing/2014/main" val="20001"/>
                    </a:ext>
                  </a:extLst>
                </a:gridCol>
                <a:gridCol w="1058779">
                  <a:extLst>
                    <a:ext uri="{9D8B030D-6E8A-4147-A177-3AD203B41FA5}">
                      <a16:colId xmlns:a16="http://schemas.microsoft.com/office/drawing/2014/main" val="20002"/>
                    </a:ext>
                  </a:extLst>
                </a:gridCol>
                <a:gridCol w="866273">
                  <a:extLst>
                    <a:ext uri="{9D8B030D-6E8A-4147-A177-3AD203B41FA5}">
                      <a16:colId xmlns:a16="http://schemas.microsoft.com/office/drawing/2014/main" val="20003"/>
                    </a:ext>
                  </a:extLst>
                </a:gridCol>
                <a:gridCol w="1251285">
                  <a:extLst>
                    <a:ext uri="{9D8B030D-6E8A-4147-A177-3AD203B41FA5}">
                      <a16:colId xmlns:a16="http://schemas.microsoft.com/office/drawing/2014/main" val="20004"/>
                    </a:ext>
                  </a:extLst>
                </a:gridCol>
                <a:gridCol w="1287378">
                  <a:extLst>
                    <a:ext uri="{9D8B030D-6E8A-4147-A177-3AD203B41FA5}">
                      <a16:colId xmlns:a16="http://schemas.microsoft.com/office/drawing/2014/main" val="20005"/>
                    </a:ext>
                  </a:extLst>
                </a:gridCol>
                <a:gridCol w="1094874">
                  <a:extLst>
                    <a:ext uri="{9D8B030D-6E8A-4147-A177-3AD203B41FA5}">
                      <a16:colId xmlns:a16="http://schemas.microsoft.com/office/drawing/2014/main" val="20006"/>
                    </a:ext>
                  </a:extLst>
                </a:gridCol>
                <a:gridCol w="998620">
                  <a:extLst>
                    <a:ext uri="{9D8B030D-6E8A-4147-A177-3AD203B41FA5}">
                      <a16:colId xmlns:a16="http://schemas.microsoft.com/office/drawing/2014/main" val="20007"/>
                    </a:ext>
                  </a:extLst>
                </a:gridCol>
              </a:tblGrid>
              <a:tr h="651658">
                <a:tc>
                  <a:txBody>
                    <a:bodyPr/>
                    <a:lstStyle/>
                    <a:p>
                      <a:pPr algn="ctr"/>
                      <a:endParaRPr lang="pt-BR" sz="1600" dirty="0">
                        <a:solidFill>
                          <a:schemeClr val="tx1"/>
                        </a:solidFill>
                      </a:endParaRPr>
                    </a:p>
                    <a:p>
                      <a:pPr algn="ctr"/>
                      <a:r>
                        <a:rPr lang="pt-BR" sz="1600" dirty="0">
                          <a:solidFill>
                            <a:schemeClr val="tx1"/>
                          </a:solidFill>
                        </a:rPr>
                        <a:t>ANO</a:t>
                      </a:r>
                    </a:p>
                  </a:txBody>
                  <a:tcPr/>
                </a:tc>
                <a:tc>
                  <a:txBody>
                    <a:bodyPr/>
                    <a:lstStyle/>
                    <a:p>
                      <a:pPr algn="ctr"/>
                      <a:r>
                        <a:rPr lang="pt-BR" sz="1600" dirty="0">
                          <a:solidFill>
                            <a:schemeClr val="tx1"/>
                          </a:solidFill>
                        </a:rPr>
                        <a:t>AÇÕES</a:t>
                      </a:r>
                    </a:p>
                    <a:p>
                      <a:pPr algn="ctr"/>
                      <a:r>
                        <a:rPr lang="pt-BR" sz="1600" dirty="0" err="1">
                          <a:solidFill>
                            <a:schemeClr val="tx1"/>
                          </a:solidFill>
                        </a:rPr>
                        <a:t>Qtde</a:t>
                      </a:r>
                      <a:r>
                        <a:rPr lang="pt-BR" sz="1600" dirty="0">
                          <a:solidFill>
                            <a:schemeClr val="tx1"/>
                          </a:solidFill>
                        </a:rPr>
                        <a:t>-mil</a:t>
                      </a:r>
                    </a:p>
                  </a:txBody>
                  <a:tcPr/>
                </a:tc>
                <a:tc>
                  <a:txBody>
                    <a:bodyPr/>
                    <a:lstStyle/>
                    <a:p>
                      <a:pPr algn="ctr"/>
                      <a:r>
                        <a:rPr lang="pt-BR" sz="1600" dirty="0">
                          <a:solidFill>
                            <a:schemeClr val="tx1"/>
                          </a:solidFill>
                        </a:rPr>
                        <a:t>Valor</a:t>
                      </a:r>
                    </a:p>
                    <a:p>
                      <a:pPr algn="ctr"/>
                      <a:r>
                        <a:rPr lang="pt-BR" sz="1600" dirty="0" err="1">
                          <a:solidFill>
                            <a:schemeClr val="tx1"/>
                          </a:solidFill>
                        </a:rPr>
                        <a:t>Ação-R</a:t>
                      </a:r>
                      <a:r>
                        <a:rPr lang="pt-BR" sz="1600" dirty="0">
                          <a:solidFill>
                            <a:schemeClr val="tx1"/>
                          </a:solidFill>
                        </a:rPr>
                        <a:t>$</a:t>
                      </a:r>
                    </a:p>
                  </a:txBody>
                  <a:tcPr/>
                </a:tc>
                <a:tc>
                  <a:txBody>
                    <a:bodyPr/>
                    <a:lstStyle/>
                    <a:p>
                      <a:pPr algn="ctr"/>
                      <a:r>
                        <a:rPr lang="pt-BR" sz="1600" dirty="0">
                          <a:solidFill>
                            <a:schemeClr val="tx1"/>
                          </a:solidFill>
                        </a:rPr>
                        <a:t>Valor</a:t>
                      </a:r>
                      <a:r>
                        <a:rPr lang="pt-BR" sz="1600" baseline="0" dirty="0">
                          <a:solidFill>
                            <a:schemeClr val="tx1"/>
                          </a:solidFill>
                        </a:rPr>
                        <a:t> </a:t>
                      </a:r>
                      <a:endParaRPr lang="pt-BR" sz="1600" dirty="0">
                        <a:solidFill>
                          <a:schemeClr val="tx1"/>
                        </a:solidFill>
                      </a:endParaRPr>
                    </a:p>
                    <a:p>
                      <a:pPr algn="ctr"/>
                      <a:r>
                        <a:rPr lang="pt-BR" sz="1600" dirty="0">
                          <a:solidFill>
                            <a:schemeClr val="tx1"/>
                          </a:solidFill>
                        </a:rPr>
                        <a:t>R$ mi</a:t>
                      </a:r>
                    </a:p>
                  </a:txBody>
                  <a:tcPr/>
                </a:tc>
                <a:tc>
                  <a:txBody>
                    <a:bodyPr/>
                    <a:lstStyle/>
                    <a:p>
                      <a:pPr algn="ctr"/>
                      <a:r>
                        <a:rPr lang="pt-BR" sz="1600" dirty="0" err="1">
                          <a:solidFill>
                            <a:schemeClr val="tx1"/>
                          </a:solidFill>
                        </a:rPr>
                        <a:t>Vr</a:t>
                      </a:r>
                      <a:r>
                        <a:rPr lang="pt-BR" sz="1600" dirty="0">
                          <a:solidFill>
                            <a:schemeClr val="tx1"/>
                          </a:solidFill>
                        </a:rPr>
                        <a:t> Vendas Compras</a:t>
                      </a:r>
                    </a:p>
                  </a:txBody>
                  <a:tcPr/>
                </a:tc>
                <a:tc>
                  <a:txBody>
                    <a:bodyPr/>
                    <a:lstStyle/>
                    <a:p>
                      <a:pPr algn="ctr"/>
                      <a:r>
                        <a:rPr lang="pt-BR" sz="1600" dirty="0">
                          <a:solidFill>
                            <a:schemeClr val="tx1"/>
                          </a:solidFill>
                        </a:rPr>
                        <a:t>Meta</a:t>
                      </a:r>
                    </a:p>
                    <a:p>
                      <a:pPr algn="ctr"/>
                      <a:r>
                        <a:rPr lang="pt-BR" sz="1600" dirty="0">
                          <a:solidFill>
                            <a:schemeClr val="tx1"/>
                          </a:solidFill>
                        </a:rPr>
                        <a:t>Atuarial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dirty="0">
                          <a:solidFill>
                            <a:schemeClr val="tx1"/>
                          </a:solidFill>
                        </a:rPr>
                        <a:t>Correção  Atuarial</a:t>
                      </a:r>
                    </a:p>
                  </a:txBody>
                  <a:tcPr/>
                </a:tc>
                <a:tc>
                  <a:txBody>
                    <a:bodyPr/>
                    <a:lstStyle/>
                    <a:p>
                      <a:pPr algn="ctr"/>
                      <a:r>
                        <a:rPr lang="pt-BR" sz="1600" dirty="0">
                          <a:solidFill>
                            <a:schemeClr val="tx1"/>
                          </a:solidFill>
                        </a:rPr>
                        <a:t>Total </a:t>
                      </a:r>
                    </a:p>
                    <a:p>
                      <a:pPr algn="ctr"/>
                      <a:r>
                        <a:rPr lang="pt-BR" sz="1600" dirty="0">
                          <a:solidFill>
                            <a:schemeClr val="tx1"/>
                          </a:solidFill>
                        </a:rPr>
                        <a:t>R$ mi</a:t>
                      </a:r>
                    </a:p>
                  </a:txBody>
                  <a:tcPr/>
                </a:tc>
                <a:extLst>
                  <a:ext uri="{0D108BD9-81ED-4DB2-BD59-A6C34878D82A}">
                    <a16:rowId xmlns:a16="http://schemas.microsoft.com/office/drawing/2014/main" val="10000"/>
                  </a:ext>
                </a:extLst>
              </a:tr>
              <a:tr h="336288">
                <a:tc>
                  <a:txBody>
                    <a:bodyPr/>
                    <a:lstStyle/>
                    <a:p>
                      <a:pPr algn="ctr"/>
                      <a:r>
                        <a:rPr lang="pt-BR" sz="1600" b="1" dirty="0"/>
                        <a:t>2014</a:t>
                      </a:r>
                    </a:p>
                  </a:txBody>
                  <a:tcPr/>
                </a:tc>
                <a:tc>
                  <a:txBody>
                    <a:bodyPr/>
                    <a:lstStyle/>
                    <a:p>
                      <a:pPr algn="r"/>
                      <a:r>
                        <a:rPr lang="pt-BR" sz="1600" b="1" dirty="0"/>
                        <a:t>98.735</a:t>
                      </a:r>
                    </a:p>
                  </a:txBody>
                  <a:tcPr/>
                </a:tc>
                <a:tc>
                  <a:txBody>
                    <a:bodyPr/>
                    <a:lstStyle/>
                    <a:p>
                      <a:pPr algn="r"/>
                      <a:r>
                        <a:rPr lang="pt-BR" sz="1600" b="1" dirty="0"/>
                        <a:t>63,43</a:t>
                      </a:r>
                    </a:p>
                  </a:txBody>
                  <a:tcPr/>
                </a:tc>
                <a:tc>
                  <a:txBody>
                    <a:bodyPr/>
                    <a:lstStyle/>
                    <a:p>
                      <a:pPr algn="r"/>
                      <a:r>
                        <a:rPr lang="pt-BR" sz="1600" b="1" dirty="0"/>
                        <a:t>6.263</a:t>
                      </a:r>
                    </a:p>
                  </a:txBody>
                  <a:tcPr/>
                </a:tc>
                <a:tc>
                  <a:txBody>
                    <a:bodyPr/>
                    <a:lstStyle/>
                    <a:p>
                      <a:pPr algn="r"/>
                      <a:endParaRPr lang="pt-BR" sz="1600" b="1" dirty="0"/>
                    </a:p>
                  </a:txBody>
                  <a:tcPr/>
                </a:tc>
                <a:tc>
                  <a:txBody>
                    <a:bodyPr/>
                    <a:lstStyle/>
                    <a:p>
                      <a:pPr algn="r"/>
                      <a:endParaRPr lang="pt-BR" sz="1600" b="1" dirty="0"/>
                    </a:p>
                  </a:txBody>
                  <a:tcPr/>
                </a:tc>
                <a:tc>
                  <a:txBody>
                    <a:bodyPr/>
                    <a:lstStyle/>
                    <a:p>
                      <a:pPr algn="r"/>
                      <a:endParaRPr lang="pt-BR" sz="1600" b="1" dirty="0"/>
                    </a:p>
                  </a:txBody>
                  <a:tcPr/>
                </a:tc>
                <a:tc>
                  <a:txBody>
                    <a:bodyPr/>
                    <a:lstStyle/>
                    <a:p>
                      <a:pPr algn="r"/>
                      <a:endParaRPr lang="pt-BR" sz="1600" b="1" dirty="0"/>
                    </a:p>
                  </a:txBody>
                  <a:tcPr/>
                </a:tc>
                <a:extLst>
                  <a:ext uri="{0D108BD9-81ED-4DB2-BD59-A6C34878D82A}">
                    <a16:rowId xmlns:a16="http://schemas.microsoft.com/office/drawing/2014/main" val="10001"/>
                  </a:ext>
                </a:extLst>
              </a:tr>
              <a:tr h="336288">
                <a:tc>
                  <a:txBody>
                    <a:bodyPr/>
                    <a:lstStyle/>
                    <a:p>
                      <a:pPr algn="ctr"/>
                      <a:r>
                        <a:rPr lang="pt-BR" sz="1600" b="1" dirty="0"/>
                        <a:t>2015</a:t>
                      </a:r>
                    </a:p>
                  </a:txBody>
                  <a:tcPr/>
                </a:tc>
                <a:tc>
                  <a:txBody>
                    <a:bodyPr/>
                    <a:lstStyle/>
                    <a:p>
                      <a:pPr algn="r"/>
                      <a:r>
                        <a:rPr lang="pt-BR" sz="1600" b="1" dirty="0"/>
                        <a:t>85.932</a:t>
                      </a:r>
                    </a:p>
                  </a:txBody>
                  <a:tcPr/>
                </a:tc>
                <a:tc>
                  <a:txBody>
                    <a:bodyPr/>
                    <a:lstStyle/>
                    <a:p>
                      <a:pPr algn="r"/>
                      <a:r>
                        <a:rPr lang="pt-BR" sz="1600" b="1" dirty="0"/>
                        <a:t>55,39</a:t>
                      </a:r>
                    </a:p>
                  </a:txBody>
                  <a:tcPr/>
                </a:tc>
                <a:tc>
                  <a:txBody>
                    <a:bodyPr/>
                    <a:lstStyle/>
                    <a:p>
                      <a:pPr algn="r"/>
                      <a:r>
                        <a:rPr lang="pt-BR" sz="1600" b="1" dirty="0"/>
                        <a:t>4.760</a:t>
                      </a:r>
                    </a:p>
                  </a:txBody>
                  <a:tcPr/>
                </a:tc>
                <a:tc>
                  <a:txBody>
                    <a:bodyPr/>
                    <a:lstStyle/>
                    <a:p>
                      <a:pPr algn="r"/>
                      <a:r>
                        <a:rPr lang="pt-BR" sz="1600" b="1" dirty="0">
                          <a:solidFill>
                            <a:srgbClr val="FF0000"/>
                          </a:solidFill>
                        </a:rPr>
                        <a:t>-709</a:t>
                      </a:r>
                    </a:p>
                  </a:txBody>
                  <a:tcPr/>
                </a:tc>
                <a:tc>
                  <a:txBody>
                    <a:bodyPr/>
                    <a:lstStyle/>
                    <a:p>
                      <a:pPr algn="r"/>
                      <a:r>
                        <a:rPr lang="pt-BR" sz="1600" b="1" dirty="0">
                          <a:solidFill>
                            <a:schemeClr val="tx1"/>
                          </a:solidFill>
                        </a:rPr>
                        <a:t>16,28</a:t>
                      </a:r>
                    </a:p>
                  </a:txBody>
                  <a:tcPr/>
                </a:tc>
                <a:tc>
                  <a:txBody>
                    <a:bodyPr/>
                    <a:lstStyle/>
                    <a:p>
                      <a:pPr algn="r"/>
                      <a:r>
                        <a:rPr lang="pt-BR" sz="1600" b="1" dirty="0"/>
                        <a:t>904</a:t>
                      </a:r>
                    </a:p>
                  </a:txBody>
                  <a:tcPr/>
                </a:tc>
                <a:tc>
                  <a:txBody>
                    <a:bodyPr/>
                    <a:lstStyle/>
                    <a:p>
                      <a:pPr algn="r"/>
                      <a:r>
                        <a:rPr lang="pt-BR" sz="1600" b="1" dirty="0"/>
                        <a:t>6.458</a:t>
                      </a:r>
                    </a:p>
                  </a:txBody>
                  <a:tcPr/>
                </a:tc>
                <a:extLst>
                  <a:ext uri="{0D108BD9-81ED-4DB2-BD59-A6C34878D82A}">
                    <a16:rowId xmlns:a16="http://schemas.microsoft.com/office/drawing/2014/main" val="10002"/>
                  </a:ext>
                </a:extLst>
              </a:tr>
              <a:tr h="336288">
                <a:tc>
                  <a:txBody>
                    <a:bodyPr/>
                    <a:lstStyle/>
                    <a:p>
                      <a:pPr algn="ctr"/>
                      <a:r>
                        <a:rPr lang="pt-BR" sz="1600" b="1" dirty="0"/>
                        <a:t>2016</a:t>
                      </a:r>
                    </a:p>
                  </a:txBody>
                  <a:tcPr/>
                </a:tc>
                <a:tc>
                  <a:txBody>
                    <a:bodyPr/>
                    <a:lstStyle/>
                    <a:p>
                      <a:pPr algn="r"/>
                      <a:r>
                        <a:rPr lang="pt-BR" sz="1600" b="1" dirty="0"/>
                        <a:t>84.735</a:t>
                      </a:r>
                    </a:p>
                  </a:txBody>
                  <a:tcPr/>
                </a:tc>
                <a:tc>
                  <a:txBody>
                    <a:bodyPr/>
                    <a:lstStyle/>
                    <a:p>
                      <a:pPr algn="r"/>
                      <a:r>
                        <a:rPr lang="pt-BR" sz="1600" b="1" dirty="0"/>
                        <a:t>48,24</a:t>
                      </a:r>
                    </a:p>
                  </a:txBody>
                  <a:tcPr/>
                </a:tc>
                <a:tc>
                  <a:txBody>
                    <a:bodyPr/>
                    <a:lstStyle/>
                    <a:p>
                      <a:pPr algn="r"/>
                      <a:r>
                        <a:rPr lang="pt-BR" sz="1600" b="1" dirty="0"/>
                        <a:t>4.088</a:t>
                      </a:r>
                    </a:p>
                  </a:txBody>
                  <a:tcPr/>
                </a:tc>
                <a:tc>
                  <a:txBody>
                    <a:bodyPr/>
                    <a:lstStyle/>
                    <a:p>
                      <a:pPr algn="r"/>
                      <a:r>
                        <a:rPr lang="pt-BR" sz="1600" b="1" dirty="0">
                          <a:solidFill>
                            <a:srgbClr val="FF0000"/>
                          </a:solidFill>
                        </a:rPr>
                        <a:t>-57</a:t>
                      </a:r>
                    </a:p>
                  </a:txBody>
                  <a:tcPr/>
                </a:tc>
                <a:tc>
                  <a:txBody>
                    <a:bodyPr/>
                    <a:lstStyle/>
                    <a:p>
                      <a:pPr algn="r"/>
                      <a:r>
                        <a:rPr lang="pt-BR" sz="1600" b="1" dirty="0"/>
                        <a:t>11,58</a:t>
                      </a:r>
                    </a:p>
                  </a:txBody>
                  <a:tcPr/>
                </a:tc>
                <a:tc>
                  <a:txBody>
                    <a:bodyPr/>
                    <a:lstStyle/>
                    <a:p>
                      <a:pPr algn="r"/>
                      <a:r>
                        <a:rPr lang="pt-BR" sz="1600" b="1" dirty="0"/>
                        <a:t>741</a:t>
                      </a:r>
                    </a:p>
                  </a:txBody>
                  <a:tcPr/>
                </a:tc>
                <a:tc>
                  <a:txBody>
                    <a:bodyPr/>
                    <a:lstStyle/>
                    <a:p>
                      <a:pPr algn="r"/>
                      <a:r>
                        <a:rPr lang="pt-BR" sz="1600" b="1" dirty="0"/>
                        <a:t>7.142</a:t>
                      </a:r>
                    </a:p>
                  </a:txBody>
                  <a:tcPr/>
                </a:tc>
                <a:extLst>
                  <a:ext uri="{0D108BD9-81ED-4DB2-BD59-A6C34878D82A}">
                    <a16:rowId xmlns:a16="http://schemas.microsoft.com/office/drawing/2014/main" val="10004"/>
                  </a:ext>
                </a:extLst>
              </a:tr>
              <a:tr h="336288">
                <a:tc>
                  <a:txBody>
                    <a:bodyPr/>
                    <a:lstStyle/>
                    <a:p>
                      <a:pPr algn="ctr"/>
                      <a:r>
                        <a:rPr lang="pt-BR" sz="1600" b="1" dirty="0"/>
                        <a:t>2017</a:t>
                      </a:r>
                    </a:p>
                  </a:txBody>
                  <a:tcPr/>
                </a:tc>
                <a:tc>
                  <a:txBody>
                    <a:bodyPr/>
                    <a:lstStyle/>
                    <a:p>
                      <a:pPr algn="r"/>
                      <a:r>
                        <a:rPr lang="pt-BR" sz="1600" b="1" dirty="0">
                          <a:solidFill>
                            <a:schemeClr val="tx1"/>
                          </a:solidFill>
                        </a:rPr>
                        <a:t>84.735</a:t>
                      </a:r>
                    </a:p>
                  </a:txBody>
                  <a:tcPr/>
                </a:tc>
                <a:tc>
                  <a:txBody>
                    <a:bodyPr/>
                    <a:lstStyle/>
                    <a:p>
                      <a:pPr algn="r"/>
                      <a:r>
                        <a:rPr lang="pt-BR" sz="1600" b="1" dirty="0">
                          <a:solidFill>
                            <a:schemeClr val="tx1"/>
                          </a:solidFill>
                        </a:rPr>
                        <a:t>36,59</a:t>
                      </a:r>
                    </a:p>
                  </a:txBody>
                  <a:tcPr/>
                </a:tc>
                <a:tc>
                  <a:txBody>
                    <a:bodyPr/>
                    <a:lstStyle/>
                    <a:p>
                      <a:pPr algn="r"/>
                      <a:r>
                        <a:rPr lang="pt-BR" sz="1600" b="1" dirty="0">
                          <a:solidFill>
                            <a:schemeClr val="tx1"/>
                          </a:solidFill>
                        </a:rPr>
                        <a:t>3.101</a:t>
                      </a: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7,07</a:t>
                      </a:r>
                    </a:p>
                  </a:txBody>
                  <a:tcPr/>
                </a:tc>
                <a:tc>
                  <a:txBody>
                    <a:bodyPr/>
                    <a:lstStyle/>
                    <a:p>
                      <a:pPr algn="r"/>
                      <a:r>
                        <a:rPr lang="pt-BR" sz="1600" b="1" dirty="0">
                          <a:solidFill>
                            <a:schemeClr val="tx1"/>
                          </a:solidFill>
                        </a:rPr>
                        <a:t>504</a:t>
                      </a:r>
                    </a:p>
                  </a:txBody>
                  <a:tcPr/>
                </a:tc>
                <a:tc>
                  <a:txBody>
                    <a:bodyPr/>
                    <a:lstStyle/>
                    <a:p>
                      <a:pPr algn="r"/>
                      <a:r>
                        <a:rPr lang="pt-BR" sz="1600" b="1" dirty="0">
                          <a:solidFill>
                            <a:schemeClr val="tx1"/>
                          </a:solidFill>
                        </a:rPr>
                        <a:t>7.646</a:t>
                      </a:r>
                    </a:p>
                  </a:txBody>
                  <a:tcPr/>
                </a:tc>
                <a:extLst>
                  <a:ext uri="{0D108BD9-81ED-4DB2-BD59-A6C34878D82A}">
                    <a16:rowId xmlns:a16="http://schemas.microsoft.com/office/drawing/2014/main" val="10003"/>
                  </a:ext>
                </a:extLst>
              </a:tr>
              <a:tr h="3362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r>
                        <a:rPr lang="pt-BR" sz="1600" b="1" dirty="0"/>
                        <a:t>84.735</a:t>
                      </a:r>
                    </a:p>
                  </a:txBody>
                  <a:tcPr/>
                </a:tc>
                <a:tc>
                  <a:txBody>
                    <a:bodyPr/>
                    <a:lstStyle/>
                    <a:p>
                      <a:pPr algn="r"/>
                      <a:r>
                        <a:rPr lang="pt-BR" sz="1600" b="1" dirty="0"/>
                        <a:t>21,92</a:t>
                      </a:r>
                    </a:p>
                  </a:txBody>
                  <a:tcPr/>
                </a:tc>
                <a:tc>
                  <a:txBody>
                    <a:bodyPr/>
                    <a:lstStyle/>
                    <a:p>
                      <a:pPr algn="r"/>
                      <a:r>
                        <a:rPr lang="pt-BR" sz="1600" b="1" dirty="0">
                          <a:solidFill>
                            <a:schemeClr val="tx1"/>
                          </a:solidFill>
                        </a:rPr>
                        <a:t>1.858</a:t>
                      </a: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8,43</a:t>
                      </a:r>
                    </a:p>
                  </a:txBody>
                  <a:tcPr/>
                </a:tc>
                <a:tc>
                  <a:txBody>
                    <a:bodyPr/>
                    <a:lstStyle/>
                    <a:p>
                      <a:pPr algn="r"/>
                      <a:r>
                        <a:rPr lang="pt-BR" sz="1600" b="1" dirty="0">
                          <a:solidFill>
                            <a:schemeClr val="tx1"/>
                          </a:solidFill>
                        </a:rPr>
                        <a:t>644</a:t>
                      </a:r>
                    </a:p>
                  </a:txBody>
                  <a:tcPr/>
                </a:tc>
                <a:tc>
                  <a:txBody>
                    <a:bodyPr/>
                    <a:lstStyle/>
                    <a:p>
                      <a:pPr algn="r"/>
                      <a:r>
                        <a:rPr lang="pt-BR" sz="1600" b="1" dirty="0">
                          <a:solidFill>
                            <a:schemeClr val="tx1"/>
                          </a:solidFill>
                        </a:rPr>
                        <a:t>8.290</a:t>
                      </a:r>
                    </a:p>
                  </a:txBody>
                  <a:tcPr/>
                </a:tc>
                <a:extLst>
                  <a:ext uri="{0D108BD9-81ED-4DB2-BD59-A6C34878D82A}">
                    <a16:rowId xmlns:a16="http://schemas.microsoft.com/office/drawing/2014/main" val="10005"/>
                  </a:ext>
                </a:extLst>
              </a:tr>
              <a:tr h="3362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r>
                        <a:rPr lang="pt-BR" sz="1600" b="1" dirty="0"/>
                        <a:t>74.780</a:t>
                      </a:r>
                    </a:p>
                  </a:txBody>
                  <a:tcPr/>
                </a:tc>
                <a:tc>
                  <a:txBody>
                    <a:bodyPr/>
                    <a:lstStyle/>
                    <a:p>
                      <a:pPr algn="r"/>
                      <a:r>
                        <a:rPr lang="pt-BR" sz="1600" b="1" dirty="0"/>
                        <a:t>35,19</a:t>
                      </a:r>
                    </a:p>
                  </a:txBody>
                  <a:tcPr/>
                </a:tc>
                <a:tc>
                  <a:txBody>
                    <a:bodyPr/>
                    <a:lstStyle/>
                    <a:p>
                      <a:pPr algn="r"/>
                      <a:r>
                        <a:rPr lang="pt-BR" sz="1600" b="1" dirty="0">
                          <a:solidFill>
                            <a:schemeClr val="tx1"/>
                          </a:solidFill>
                        </a:rPr>
                        <a:t>2.632</a:t>
                      </a:r>
                    </a:p>
                  </a:txBody>
                  <a:tcPr/>
                </a:tc>
                <a:tc>
                  <a:txBody>
                    <a:bodyPr/>
                    <a:lstStyle/>
                    <a:p>
                      <a:pPr algn="r"/>
                      <a:r>
                        <a:rPr lang="pt-BR" sz="1600" b="1" dirty="0">
                          <a:solidFill>
                            <a:srgbClr val="FF0000"/>
                          </a:solidFill>
                        </a:rPr>
                        <a:t>-350</a:t>
                      </a:r>
                    </a:p>
                  </a:txBody>
                  <a:tcPr/>
                </a:tc>
                <a:tc>
                  <a:txBody>
                    <a:bodyPr/>
                    <a:lstStyle/>
                    <a:p>
                      <a:pPr algn="r"/>
                      <a:r>
                        <a:rPr lang="pt-BR" sz="1600" b="1" dirty="0">
                          <a:solidFill>
                            <a:schemeClr val="tx1"/>
                          </a:solidFill>
                        </a:rPr>
                        <a:t>11,33</a:t>
                      </a:r>
                    </a:p>
                  </a:txBody>
                  <a:tcPr/>
                </a:tc>
                <a:tc>
                  <a:txBody>
                    <a:bodyPr/>
                    <a:lstStyle/>
                    <a:p>
                      <a:pPr algn="r"/>
                      <a:r>
                        <a:rPr lang="pt-BR" sz="1600" b="1" dirty="0">
                          <a:solidFill>
                            <a:schemeClr val="tx1"/>
                          </a:solidFill>
                        </a:rPr>
                        <a:t>899</a:t>
                      </a:r>
                    </a:p>
                  </a:txBody>
                  <a:tcPr/>
                </a:tc>
                <a:tc>
                  <a:txBody>
                    <a:bodyPr/>
                    <a:lstStyle/>
                    <a:p>
                      <a:pPr algn="r"/>
                      <a:r>
                        <a:rPr lang="pt-BR" sz="1600" b="1" dirty="0">
                          <a:solidFill>
                            <a:schemeClr val="tx1"/>
                          </a:solidFill>
                        </a:rPr>
                        <a:t>8.839</a:t>
                      </a:r>
                    </a:p>
                  </a:txBody>
                  <a:tcPr/>
                </a:tc>
                <a:extLst>
                  <a:ext uri="{0D108BD9-81ED-4DB2-BD59-A6C34878D82A}">
                    <a16:rowId xmlns:a16="http://schemas.microsoft.com/office/drawing/2014/main" val="10006"/>
                  </a:ext>
                </a:extLst>
              </a:tr>
              <a:tr h="3362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r>
                        <a:rPr lang="pt-BR" sz="1600" b="1" dirty="0"/>
                        <a:t>73.301</a:t>
                      </a:r>
                    </a:p>
                  </a:txBody>
                  <a:tcPr/>
                </a:tc>
                <a:tc>
                  <a:txBody>
                    <a:bodyPr/>
                    <a:lstStyle/>
                    <a:p>
                      <a:pPr algn="r"/>
                      <a:r>
                        <a:rPr lang="pt-BR" sz="1600" b="1"/>
                        <a:t>22,03</a:t>
                      </a:r>
                      <a:endParaRPr lang="pt-BR" sz="1600" b="1" dirty="0"/>
                    </a:p>
                  </a:txBody>
                  <a:tcPr/>
                </a:tc>
                <a:tc>
                  <a:txBody>
                    <a:bodyPr/>
                    <a:lstStyle/>
                    <a:p>
                      <a:pPr algn="r"/>
                      <a:r>
                        <a:rPr lang="pt-BR" sz="1600" b="1" dirty="0">
                          <a:solidFill>
                            <a:schemeClr val="tx1"/>
                          </a:solidFill>
                        </a:rPr>
                        <a:t>1.615</a:t>
                      </a:r>
                    </a:p>
                  </a:txBody>
                  <a:tcPr/>
                </a:tc>
                <a:tc>
                  <a:txBody>
                    <a:bodyPr/>
                    <a:lstStyle/>
                    <a:p>
                      <a:pPr algn="r"/>
                      <a:r>
                        <a:rPr lang="pt-BR" sz="1600" b="1" dirty="0">
                          <a:solidFill>
                            <a:srgbClr val="FF0000"/>
                          </a:solidFill>
                        </a:rPr>
                        <a:t>-32</a:t>
                      </a:r>
                    </a:p>
                  </a:txBody>
                  <a:tcPr/>
                </a:tc>
                <a:tc>
                  <a:txBody>
                    <a:bodyPr/>
                    <a:lstStyle/>
                    <a:p>
                      <a:pPr algn="r"/>
                      <a:r>
                        <a:rPr lang="pt-BR" sz="1600" b="1" dirty="0">
                          <a:solidFill>
                            <a:schemeClr val="tx1"/>
                          </a:solidFill>
                        </a:rPr>
                        <a:t>10,20</a:t>
                      </a:r>
                    </a:p>
                  </a:txBody>
                  <a:tcPr/>
                </a:tc>
                <a:tc>
                  <a:txBody>
                    <a:bodyPr/>
                    <a:lstStyle/>
                    <a:p>
                      <a:pPr algn="r"/>
                      <a:r>
                        <a:rPr lang="pt-BR" sz="1600" b="1" dirty="0">
                          <a:solidFill>
                            <a:schemeClr val="tx1"/>
                          </a:solidFill>
                        </a:rPr>
                        <a:t>898</a:t>
                      </a:r>
                    </a:p>
                  </a:txBody>
                  <a:tcPr/>
                </a:tc>
                <a:tc>
                  <a:txBody>
                    <a:bodyPr/>
                    <a:lstStyle/>
                    <a:p>
                      <a:pPr algn="r"/>
                      <a:r>
                        <a:rPr lang="pt-BR" sz="1600" b="1" dirty="0">
                          <a:solidFill>
                            <a:schemeClr val="tx1"/>
                          </a:solidFill>
                        </a:rPr>
                        <a:t>9.705</a:t>
                      </a:r>
                    </a:p>
                  </a:txBody>
                  <a:tcPr/>
                </a:tc>
                <a:extLst>
                  <a:ext uri="{0D108BD9-81ED-4DB2-BD59-A6C34878D82A}">
                    <a16:rowId xmlns:a16="http://schemas.microsoft.com/office/drawing/2014/main" val="10007"/>
                  </a:ext>
                </a:extLst>
              </a:tr>
              <a:tr h="3362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t>48.612</a:t>
                      </a:r>
                    </a:p>
                  </a:txBody>
                  <a:tcPr/>
                </a:tc>
                <a:tc>
                  <a:txBody>
                    <a:bodyPr/>
                    <a:lstStyle/>
                    <a:p>
                      <a:pPr algn="r"/>
                      <a:r>
                        <a:rPr lang="pt-BR" sz="1600" b="1" dirty="0"/>
                        <a:t>22,50</a:t>
                      </a:r>
                    </a:p>
                  </a:txBody>
                  <a:tcPr/>
                </a:tc>
                <a:tc>
                  <a:txBody>
                    <a:bodyPr/>
                    <a:lstStyle/>
                    <a:p>
                      <a:pPr algn="r"/>
                      <a:r>
                        <a:rPr lang="pt-BR" sz="1600" b="1" dirty="0">
                          <a:solidFill>
                            <a:schemeClr val="tx1"/>
                          </a:solidFill>
                        </a:rPr>
                        <a:t>1.094</a:t>
                      </a:r>
                    </a:p>
                  </a:txBody>
                  <a:tcPr/>
                </a:tc>
                <a:tc>
                  <a:txBody>
                    <a:bodyPr/>
                    <a:lstStyle/>
                    <a:p>
                      <a:pPr algn="r"/>
                      <a:r>
                        <a:rPr lang="pt-BR" sz="1600" b="1" dirty="0">
                          <a:solidFill>
                            <a:srgbClr val="FF0000"/>
                          </a:solidFill>
                        </a:rPr>
                        <a:t>-666</a:t>
                      </a:r>
                    </a:p>
                  </a:txBody>
                  <a:tcPr/>
                </a:tc>
                <a:tc>
                  <a:txBody>
                    <a:bodyPr/>
                    <a:lstStyle/>
                    <a:p>
                      <a:pPr algn="r"/>
                      <a:r>
                        <a:rPr lang="pt-BR" sz="1600" b="1" dirty="0">
                          <a:solidFill>
                            <a:schemeClr val="tx1"/>
                          </a:solidFill>
                        </a:rPr>
                        <a:t>14,91</a:t>
                      </a:r>
                    </a:p>
                  </a:txBody>
                  <a:tcPr/>
                </a:tc>
                <a:tc>
                  <a:txBody>
                    <a:bodyPr/>
                    <a:lstStyle/>
                    <a:p>
                      <a:pPr algn="r"/>
                      <a:r>
                        <a:rPr lang="pt-BR" sz="1600" b="1" dirty="0">
                          <a:solidFill>
                            <a:schemeClr val="tx1"/>
                          </a:solidFill>
                        </a:rPr>
                        <a:t>1.347</a:t>
                      </a:r>
                    </a:p>
                  </a:txBody>
                  <a:tcPr/>
                </a:tc>
                <a:tc>
                  <a:txBody>
                    <a:bodyPr/>
                    <a:lstStyle/>
                    <a:p>
                      <a:pPr algn="r"/>
                      <a:r>
                        <a:rPr lang="pt-BR" sz="1600" b="1" dirty="0">
                          <a:solidFill>
                            <a:schemeClr val="tx1"/>
                          </a:solidFill>
                        </a:rPr>
                        <a:t>10.692</a:t>
                      </a:r>
                    </a:p>
                  </a:txBody>
                  <a:tcPr/>
                </a:tc>
                <a:extLst>
                  <a:ext uri="{0D108BD9-81ED-4DB2-BD59-A6C34878D82A}">
                    <a16:rowId xmlns:a16="http://schemas.microsoft.com/office/drawing/2014/main" val="2016672163"/>
                  </a:ext>
                </a:extLst>
              </a:tr>
              <a:tr h="3362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2022-01</a:t>
                      </a:r>
                    </a:p>
                  </a:txBody>
                  <a:tcPr/>
                </a:tc>
                <a:tc>
                  <a:txBody>
                    <a:bodyPr/>
                    <a:lstStyle/>
                    <a:p>
                      <a:pPr algn="r"/>
                      <a:r>
                        <a:rPr lang="pt-BR" sz="1600" b="1" dirty="0"/>
                        <a:t>64.714</a:t>
                      </a:r>
                    </a:p>
                  </a:txBody>
                  <a:tcPr/>
                </a:tc>
                <a:tc>
                  <a:txBody>
                    <a:bodyPr/>
                    <a:lstStyle/>
                    <a:p>
                      <a:pPr algn="r"/>
                      <a:r>
                        <a:rPr lang="pt-BR" sz="1600" b="1" dirty="0"/>
                        <a:t>22,32</a:t>
                      </a:r>
                    </a:p>
                  </a:txBody>
                  <a:tcPr/>
                </a:tc>
                <a:tc>
                  <a:txBody>
                    <a:bodyPr/>
                    <a:lstStyle/>
                    <a:p>
                      <a:pPr algn="r"/>
                      <a:r>
                        <a:rPr lang="pt-BR" sz="1600" b="1" dirty="0">
                          <a:solidFill>
                            <a:schemeClr val="tx1"/>
                          </a:solidFill>
                        </a:rPr>
                        <a:t>1.444</a:t>
                      </a:r>
                    </a:p>
                  </a:txBody>
                  <a:tcPr/>
                </a:tc>
                <a:tc>
                  <a:txBody>
                    <a:bodyPr/>
                    <a:lstStyle/>
                    <a:p>
                      <a:pPr algn="r"/>
                      <a:r>
                        <a:rPr lang="pt-BR" sz="1600" b="1" dirty="0">
                          <a:solidFill>
                            <a:schemeClr val="tx1"/>
                          </a:solidFill>
                        </a:rPr>
                        <a:t>359</a:t>
                      </a: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09"/>
                  </a:ext>
                </a:extLst>
              </a:tr>
              <a:tr h="3362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600" b="1" dirty="0"/>
                        <a:t>65.346</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600" b="1" dirty="0">
                          <a:solidFill>
                            <a:schemeClr val="tx1"/>
                          </a:solidFill>
                        </a:rPr>
                        <a:t>8,27</a:t>
                      </a:r>
                    </a:p>
                  </a:txBody>
                  <a:tcPr/>
                </a:tc>
                <a:tc>
                  <a:txBody>
                    <a:bodyPr/>
                    <a:lstStyle/>
                    <a:p>
                      <a:pPr algn="r"/>
                      <a:r>
                        <a:rPr lang="pt-BR" sz="1600" b="1" dirty="0">
                          <a:solidFill>
                            <a:schemeClr val="tx1"/>
                          </a:solidFill>
                        </a:rPr>
                        <a:t>541</a:t>
                      </a:r>
                    </a:p>
                  </a:txBody>
                  <a:tcPr/>
                </a:tc>
                <a:tc>
                  <a:txBody>
                    <a:bodyPr/>
                    <a:lstStyle/>
                    <a:p>
                      <a:pPr algn="r"/>
                      <a:r>
                        <a:rPr lang="pt-BR" sz="1600" b="1" dirty="0">
                          <a:solidFill>
                            <a:schemeClr val="tx1"/>
                          </a:solidFill>
                        </a:rPr>
                        <a:t>5</a:t>
                      </a:r>
                    </a:p>
                  </a:txBody>
                  <a:tcPr/>
                </a:tc>
                <a:tc>
                  <a:txBody>
                    <a:bodyPr/>
                    <a:lstStyle/>
                    <a:p>
                      <a:pPr algn="r"/>
                      <a:r>
                        <a:rPr lang="pt-BR" sz="1600" b="1" dirty="0">
                          <a:solidFill>
                            <a:schemeClr val="tx1"/>
                          </a:solidFill>
                        </a:rPr>
                        <a:t>10,68</a:t>
                      </a:r>
                    </a:p>
                  </a:txBody>
                  <a:tcPr/>
                </a:tc>
                <a:tc>
                  <a:txBody>
                    <a:bodyPr/>
                    <a:lstStyle/>
                    <a:p>
                      <a:pPr algn="r"/>
                      <a:r>
                        <a:rPr lang="pt-BR" sz="1600" b="1" dirty="0">
                          <a:solidFill>
                            <a:schemeClr val="tx1"/>
                          </a:solidFill>
                        </a:rPr>
                        <a:t>1.141</a:t>
                      </a:r>
                    </a:p>
                  </a:txBody>
                  <a:tcPr/>
                </a:tc>
                <a:tc>
                  <a:txBody>
                    <a:bodyPr/>
                    <a:lstStyle/>
                    <a:p>
                      <a:pPr algn="r"/>
                      <a:r>
                        <a:rPr lang="pt-BR" sz="1600" b="1" dirty="0">
                          <a:solidFill>
                            <a:schemeClr val="tx1"/>
                          </a:solidFill>
                        </a:rPr>
                        <a:t>12.197</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27481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631903" y="340045"/>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NA INVEPAR</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graphicFrame>
        <p:nvGraphicFramePr>
          <p:cNvPr id="6" name="Tabela 5">
            <a:extLst>
              <a:ext uri="{FF2B5EF4-FFF2-40B4-BE49-F238E27FC236}">
                <a16:creationId xmlns:a16="http://schemas.microsoft.com/office/drawing/2014/main" id="{5B27DE99-A3FA-CAAD-83FC-704068B4A3B2}"/>
              </a:ext>
            </a:extLst>
          </p:cNvPr>
          <p:cNvGraphicFramePr>
            <a:graphicFrameLocks noGrp="1"/>
          </p:cNvGraphicFramePr>
          <p:nvPr>
            <p:extLst>
              <p:ext uri="{D42A27DB-BD31-4B8C-83A1-F6EECF244321}">
                <p14:modId xmlns:p14="http://schemas.microsoft.com/office/powerpoint/2010/main" val="3121336025"/>
              </p:ext>
            </p:extLst>
          </p:nvPr>
        </p:nvGraphicFramePr>
        <p:xfrm>
          <a:off x="419587" y="1034715"/>
          <a:ext cx="8616128" cy="4026570"/>
        </p:xfrm>
        <a:graphic>
          <a:graphicData uri="http://schemas.openxmlformats.org/drawingml/2006/table">
            <a:tbl>
              <a:tblPr firstRow="1" bandRow="1">
                <a:tableStyleId>{5C22544A-7EE6-4342-B048-85BDC9FD1C3A}</a:tableStyleId>
              </a:tblPr>
              <a:tblGrid>
                <a:gridCol w="1132027">
                  <a:extLst>
                    <a:ext uri="{9D8B030D-6E8A-4147-A177-3AD203B41FA5}">
                      <a16:colId xmlns:a16="http://schemas.microsoft.com/office/drawing/2014/main" val="20000"/>
                    </a:ext>
                  </a:extLst>
                </a:gridCol>
                <a:gridCol w="1061276">
                  <a:extLst>
                    <a:ext uri="{9D8B030D-6E8A-4147-A177-3AD203B41FA5}">
                      <a16:colId xmlns:a16="http://schemas.microsoft.com/office/drawing/2014/main" val="20001"/>
                    </a:ext>
                  </a:extLst>
                </a:gridCol>
                <a:gridCol w="990525">
                  <a:extLst>
                    <a:ext uri="{9D8B030D-6E8A-4147-A177-3AD203B41FA5}">
                      <a16:colId xmlns:a16="http://schemas.microsoft.com/office/drawing/2014/main" val="20002"/>
                    </a:ext>
                  </a:extLst>
                </a:gridCol>
                <a:gridCol w="817990">
                  <a:extLst>
                    <a:ext uri="{9D8B030D-6E8A-4147-A177-3AD203B41FA5}">
                      <a16:colId xmlns:a16="http://schemas.microsoft.com/office/drawing/2014/main" val="20003"/>
                    </a:ext>
                  </a:extLst>
                </a:gridCol>
                <a:gridCol w="1118904">
                  <a:extLst>
                    <a:ext uri="{9D8B030D-6E8A-4147-A177-3AD203B41FA5}">
                      <a16:colId xmlns:a16="http://schemas.microsoft.com/office/drawing/2014/main" val="20004"/>
                    </a:ext>
                  </a:extLst>
                </a:gridCol>
                <a:gridCol w="1197375">
                  <a:extLst>
                    <a:ext uri="{9D8B030D-6E8A-4147-A177-3AD203B41FA5}">
                      <a16:colId xmlns:a16="http://schemas.microsoft.com/office/drawing/2014/main" val="20005"/>
                    </a:ext>
                  </a:extLst>
                </a:gridCol>
                <a:gridCol w="1146833">
                  <a:extLst>
                    <a:ext uri="{9D8B030D-6E8A-4147-A177-3AD203B41FA5}">
                      <a16:colId xmlns:a16="http://schemas.microsoft.com/office/drawing/2014/main" val="20006"/>
                    </a:ext>
                  </a:extLst>
                </a:gridCol>
                <a:gridCol w="1151198">
                  <a:extLst>
                    <a:ext uri="{9D8B030D-6E8A-4147-A177-3AD203B41FA5}">
                      <a16:colId xmlns:a16="http://schemas.microsoft.com/office/drawing/2014/main" val="20007"/>
                    </a:ext>
                  </a:extLst>
                </a:gridCol>
              </a:tblGrid>
              <a:tr h="663720">
                <a:tc>
                  <a:txBody>
                    <a:bodyPr/>
                    <a:lstStyle/>
                    <a:p>
                      <a:pPr algn="ctr"/>
                      <a:endParaRPr lang="pt-BR" sz="1600" dirty="0">
                        <a:solidFill>
                          <a:schemeClr val="tx1"/>
                        </a:solidFill>
                      </a:endParaRPr>
                    </a:p>
                    <a:p>
                      <a:pPr algn="ctr"/>
                      <a:r>
                        <a:rPr lang="pt-BR" sz="1600" dirty="0">
                          <a:solidFill>
                            <a:schemeClr val="tx1"/>
                          </a:solidFill>
                        </a:rPr>
                        <a:t>ANO</a:t>
                      </a:r>
                    </a:p>
                  </a:txBody>
                  <a:tcPr/>
                </a:tc>
                <a:tc>
                  <a:txBody>
                    <a:bodyPr/>
                    <a:lstStyle/>
                    <a:p>
                      <a:pPr algn="ctr"/>
                      <a:r>
                        <a:rPr lang="pt-BR" sz="1600" dirty="0">
                          <a:solidFill>
                            <a:schemeClr val="tx1"/>
                          </a:solidFill>
                        </a:rPr>
                        <a:t>AÇÕES</a:t>
                      </a:r>
                    </a:p>
                    <a:p>
                      <a:pPr algn="ctr"/>
                      <a:r>
                        <a:rPr lang="pt-BR" sz="1600" dirty="0" err="1">
                          <a:solidFill>
                            <a:schemeClr val="tx1"/>
                          </a:solidFill>
                        </a:rPr>
                        <a:t>Qtde</a:t>
                      </a:r>
                      <a:r>
                        <a:rPr lang="pt-BR" sz="1600" dirty="0">
                          <a:solidFill>
                            <a:schemeClr val="tx1"/>
                          </a:solidFill>
                        </a:rPr>
                        <a:t>-mil</a:t>
                      </a:r>
                    </a:p>
                  </a:txBody>
                  <a:tcPr/>
                </a:tc>
                <a:tc>
                  <a:txBody>
                    <a:bodyPr/>
                    <a:lstStyle/>
                    <a:p>
                      <a:pPr algn="ctr"/>
                      <a:r>
                        <a:rPr lang="pt-BR" sz="1600" dirty="0">
                          <a:solidFill>
                            <a:schemeClr val="tx1"/>
                          </a:solidFill>
                        </a:rPr>
                        <a:t>Valor</a:t>
                      </a:r>
                    </a:p>
                    <a:p>
                      <a:pPr algn="ctr"/>
                      <a:r>
                        <a:rPr lang="pt-BR" sz="1600" dirty="0">
                          <a:solidFill>
                            <a:schemeClr val="tx1"/>
                          </a:solidFill>
                        </a:rPr>
                        <a:t>p/ação</a:t>
                      </a:r>
                    </a:p>
                  </a:txBody>
                  <a:tcPr/>
                </a:tc>
                <a:tc>
                  <a:txBody>
                    <a:bodyPr/>
                    <a:lstStyle/>
                    <a:p>
                      <a:pPr algn="ctr"/>
                      <a:r>
                        <a:rPr lang="pt-BR" sz="1600" dirty="0">
                          <a:solidFill>
                            <a:schemeClr val="tx1"/>
                          </a:solidFill>
                        </a:rPr>
                        <a:t>Valor</a:t>
                      </a:r>
                      <a:r>
                        <a:rPr lang="pt-BR" sz="1600" baseline="0" dirty="0">
                          <a:solidFill>
                            <a:schemeClr val="tx1"/>
                          </a:solidFill>
                        </a:rPr>
                        <a:t> </a:t>
                      </a:r>
                      <a:endParaRPr lang="pt-BR" sz="1600" dirty="0">
                        <a:solidFill>
                          <a:schemeClr val="tx1"/>
                        </a:solidFill>
                      </a:endParaRPr>
                    </a:p>
                    <a:p>
                      <a:pPr algn="ctr"/>
                      <a:r>
                        <a:rPr lang="pt-BR" sz="1600" dirty="0">
                          <a:solidFill>
                            <a:schemeClr val="tx1"/>
                          </a:solidFill>
                        </a:rPr>
                        <a:t>R$ mi</a:t>
                      </a:r>
                    </a:p>
                  </a:txBody>
                  <a:tcPr/>
                </a:tc>
                <a:tc>
                  <a:txBody>
                    <a:bodyPr/>
                    <a:lstStyle/>
                    <a:p>
                      <a:pPr algn="ctr"/>
                      <a:r>
                        <a:rPr lang="pt-BR" sz="1600" dirty="0">
                          <a:solidFill>
                            <a:schemeClr val="tx1"/>
                          </a:solidFill>
                        </a:rPr>
                        <a:t>Vendas Compras</a:t>
                      </a:r>
                    </a:p>
                  </a:txBody>
                  <a:tcPr/>
                </a:tc>
                <a:tc>
                  <a:txBody>
                    <a:bodyPr/>
                    <a:lstStyle/>
                    <a:p>
                      <a:pPr algn="ctr"/>
                      <a:r>
                        <a:rPr lang="pt-BR" sz="1600" dirty="0">
                          <a:solidFill>
                            <a:schemeClr val="tx1"/>
                          </a:solidFill>
                        </a:rPr>
                        <a:t>Meta</a:t>
                      </a:r>
                    </a:p>
                    <a:p>
                      <a:pPr algn="ctr"/>
                      <a:r>
                        <a:rPr lang="pt-BR" sz="1600" dirty="0">
                          <a:solidFill>
                            <a:schemeClr val="tx1"/>
                          </a:solidFill>
                        </a:rPr>
                        <a:t>Atuarial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dirty="0">
                          <a:solidFill>
                            <a:schemeClr val="tx1"/>
                          </a:solidFill>
                        </a:rPr>
                        <a:t>Correção  Atuarial</a:t>
                      </a:r>
                    </a:p>
                  </a:txBody>
                  <a:tcPr/>
                </a:tc>
                <a:tc>
                  <a:txBody>
                    <a:bodyPr/>
                    <a:lstStyle/>
                    <a:p>
                      <a:pPr algn="ctr"/>
                      <a:r>
                        <a:rPr lang="pt-BR" sz="1600" dirty="0">
                          <a:solidFill>
                            <a:schemeClr val="tx1"/>
                          </a:solidFill>
                        </a:rPr>
                        <a:t>Total </a:t>
                      </a:r>
                    </a:p>
                    <a:p>
                      <a:pPr algn="ctr"/>
                      <a:r>
                        <a:rPr lang="pt-BR" sz="1600" dirty="0">
                          <a:solidFill>
                            <a:schemeClr val="tx1"/>
                          </a:solidFill>
                        </a:rPr>
                        <a:t>R$ mi</a:t>
                      </a:r>
                    </a:p>
                  </a:txBody>
                  <a:tcPr/>
                </a:tc>
                <a:extLst>
                  <a:ext uri="{0D108BD9-81ED-4DB2-BD59-A6C34878D82A}">
                    <a16:rowId xmlns:a16="http://schemas.microsoft.com/office/drawing/2014/main" val="10000"/>
                  </a:ext>
                </a:extLst>
              </a:tr>
              <a:tr h="336285">
                <a:tc>
                  <a:txBody>
                    <a:bodyPr/>
                    <a:lstStyle/>
                    <a:p>
                      <a:pPr algn="ctr"/>
                      <a:r>
                        <a:rPr lang="pt-BR" sz="1600" b="1" dirty="0"/>
                        <a:t>2014</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t>2.580</a:t>
                      </a:r>
                    </a:p>
                  </a:txBody>
                  <a:tcPr/>
                </a:tc>
                <a:tc>
                  <a:txBody>
                    <a:bodyPr/>
                    <a:lstStyle/>
                    <a:p>
                      <a:pPr algn="r"/>
                      <a:endParaRPr lang="pt-BR" sz="1600" b="1" dirty="0"/>
                    </a:p>
                  </a:txBody>
                  <a:tcPr/>
                </a:tc>
                <a:tc>
                  <a:txBody>
                    <a:bodyPr/>
                    <a:lstStyle/>
                    <a:p>
                      <a:pPr algn="r"/>
                      <a:endParaRPr lang="pt-BR" sz="1600" b="1" dirty="0"/>
                    </a:p>
                  </a:txBody>
                  <a:tcPr/>
                </a:tc>
                <a:tc>
                  <a:txBody>
                    <a:bodyPr/>
                    <a:lstStyle/>
                    <a:p>
                      <a:pPr algn="r"/>
                      <a:endParaRPr lang="pt-BR" sz="1600" b="1" dirty="0"/>
                    </a:p>
                  </a:txBody>
                  <a:tcPr/>
                </a:tc>
                <a:tc>
                  <a:txBody>
                    <a:bodyPr/>
                    <a:lstStyle/>
                    <a:p>
                      <a:pPr algn="r"/>
                      <a:endParaRPr lang="pt-BR" sz="1600" b="1" dirty="0"/>
                    </a:p>
                  </a:txBody>
                  <a:tcPr/>
                </a:tc>
                <a:extLst>
                  <a:ext uri="{0D108BD9-81ED-4DB2-BD59-A6C34878D82A}">
                    <a16:rowId xmlns:a16="http://schemas.microsoft.com/office/drawing/2014/main" val="10001"/>
                  </a:ext>
                </a:extLst>
              </a:tr>
              <a:tr h="336285">
                <a:tc>
                  <a:txBody>
                    <a:bodyPr/>
                    <a:lstStyle/>
                    <a:p>
                      <a:pPr algn="ctr"/>
                      <a:r>
                        <a:rPr lang="pt-BR" sz="1600" b="1" dirty="0"/>
                        <a:t>2015</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t>2.044</a:t>
                      </a:r>
                    </a:p>
                  </a:txBody>
                  <a:tcPr/>
                </a:tc>
                <a:tc>
                  <a:txBody>
                    <a:bodyPr/>
                    <a:lstStyle/>
                    <a:p>
                      <a:pPr algn="r"/>
                      <a:endParaRPr lang="pt-BR" sz="1600" b="1" dirty="0">
                        <a:solidFill>
                          <a:srgbClr val="FF0000"/>
                        </a:solidFill>
                      </a:endParaRPr>
                    </a:p>
                  </a:txBody>
                  <a:tcPr/>
                </a:tc>
                <a:tc>
                  <a:txBody>
                    <a:bodyPr/>
                    <a:lstStyle/>
                    <a:p>
                      <a:pPr algn="r"/>
                      <a:r>
                        <a:rPr lang="pt-BR" sz="1600" b="1" dirty="0">
                          <a:solidFill>
                            <a:schemeClr val="tx1"/>
                          </a:solidFill>
                        </a:rPr>
                        <a:t>16,28</a:t>
                      </a:r>
                    </a:p>
                  </a:txBody>
                  <a:tcPr/>
                </a:tc>
                <a:tc>
                  <a:txBody>
                    <a:bodyPr/>
                    <a:lstStyle/>
                    <a:p>
                      <a:pPr algn="r"/>
                      <a:r>
                        <a:rPr lang="pt-BR" sz="1600" b="1" dirty="0"/>
                        <a:t>420</a:t>
                      </a:r>
                    </a:p>
                  </a:txBody>
                  <a:tcPr/>
                </a:tc>
                <a:tc>
                  <a:txBody>
                    <a:bodyPr/>
                    <a:lstStyle/>
                    <a:p>
                      <a:pPr algn="r"/>
                      <a:r>
                        <a:rPr lang="pt-BR" sz="1600" b="1" dirty="0"/>
                        <a:t>3.000</a:t>
                      </a:r>
                    </a:p>
                  </a:txBody>
                  <a:tcPr/>
                </a:tc>
                <a:extLst>
                  <a:ext uri="{0D108BD9-81ED-4DB2-BD59-A6C34878D82A}">
                    <a16:rowId xmlns:a16="http://schemas.microsoft.com/office/drawing/2014/main" val="10002"/>
                  </a:ext>
                </a:extLst>
              </a:tr>
              <a:tr h="336285">
                <a:tc>
                  <a:txBody>
                    <a:bodyPr/>
                    <a:lstStyle/>
                    <a:p>
                      <a:pPr algn="ctr"/>
                      <a:r>
                        <a:rPr lang="pt-BR" sz="1600" b="1" dirty="0"/>
                        <a:t>2016</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t>1.436</a:t>
                      </a:r>
                    </a:p>
                  </a:txBody>
                  <a:tcPr/>
                </a:tc>
                <a:tc>
                  <a:txBody>
                    <a:bodyPr/>
                    <a:lstStyle/>
                    <a:p>
                      <a:pPr algn="r"/>
                      <a:endParaRPr lang="pt-BR" sz="1600" b="1" dirty="0">
                        <a:solidFill>
                          <a:srgbClr val="FF0000"/>
                        </a:solidFill>
                      </a:endParaRPr>
                    </a:p>
                  </a:txBody>
                  <a:tcPr/>
                </a:tc>
                <a:tc>
                  <a:txBody>
                    <a:bodyPr/>
                    <a:lstStyle/>
                    <a:p>
                      <a:pPr algn="r"/>
                      <a:r>
                        <a:rPr lang="pt-BR" sz="1600" b="1" dirty="0"/>
                        <a:t>11,58</a:t>
                      </a:r>
                    </a:p>
                  </a:txBody>
                  <a:tcPr/>
                </a:tc>
                <a:tc>
                  <a:txBody>
                    <a:bodyPr/>
                    <a:lstStyle/>
                    <a:p>
                      <a:pPr algn="r"/>
                      <a:r>
                        <a:rPr lang="pt-BR" sz="1600" b="1" dirty="0"/>
                        <a:t>347</a:t>
                      </a:r>
                    </a:p>
                  </a:txBody>
                  <a:tcPr/>
                </a:tc>
                <a:tc>
                  <a:txBody>
                    <a:bodyPr/>
                    <a:lstStyle/>
                    <a:p>
                      <a:pPr algn="r"/>
                      <a:r>
                        <a:rPr lang="pt-BR" sz="1600" b="1" dirty="0"/>
                        <a:t>3.347</a:t>
                      </a:r>
                    </a:p>
                  </a:txBody>
                  <a:tcPr/>
                </a:tc>
                <a:extLst>
                  <a:ext uri="{0D108BD9-81ED-4DB2-BD59-A6C34878D82A}">
                    <a16:rowId xmlns:a16="http://schemas.microsoft.com/office/drawing/2014/main" val="10004"/>
                  </a:ext>
                </a:extLst>
              </a:tr>
              <a:tr h="336285">
                <a:tc>
                  <a:txBody>
                    <a:bodyPr/>
                    <a:lstStyle/>
                    <a:p>
                      <a:pPr algn="ctr"/>
                      <a:r>
                        <a:rPr lang="pt-BR" sz="1600" b="1" dirty="0"/>
                        <a:t>2017</a:t>
                      </a: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1.578</a:t>
                      </a: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7,07</a:t>
                      </a:r>
                    </a:p>
                  </a:txBody>
                  <a:tcPr/>
                </a:tc>
                <a:tc>
                  <a:txBody>
                    <a:bodyPr/>
                    <a:lstStyle/>
                    <a:p>
                      <a:pPr algn="r"/>
                      <a:r>
                        <a:rPr lang="pt-BR" sz="1600" b="1" dirty="0">
                          <a:solidFill>
                            <a:schemeClr val="tx1"/>
                          </a:solidFill>
                        </a:rPr>
                        <a:t>236</a:t>
                      </a:r>
                    </a:p>
                  </a:txBody>
                  <a:tcPr/>
                </a:tc>
                <a:tc>
                  <a:txBody>
                    <a:bodyPr/>
                    <a:lstStyle/>
                    <a:p>
                      <a:pPr algn="r"/>
                      <a:r>
                        <a:rPr lang="pt-BR" sz="1600" b="1" dirty="0">
                          <a:solidFill>
                            <a:schemeClr val="tx1"/>
                          </a:solidFill>
                        </a:rPr>
                        <a:t>3.583</a:t>
                      </a:r>
                    </a:p>
                  </a:txBody>
                  <a:tcPr/>
                </a:tc>
                <a:extLst>
                  <a:ext uri="{0D108BD9-81ED-4DB2-BD59-A6C34878D82A}">
                    <a16:rowId xmlns:a16="http://schemas.microsoft.com/office/drawing/2014/main" val="10003"/>
                  </a:ext>
                </a:extLst>
              </a:tr>
              <a:tr h="3362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solidFill>
                            <a:schemeClr val="tx1"/>
                          </a:solidFill>
                        </a:rPr>
                        <a:t>1.022</a:t>
                      </a: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8,43</a:t>
                      </a:r>
                    </a:p>
                  </a:txBody>
                  <a:tcPr/>
                </a:tc>
                <a:tc>
                  <a:txBody>
                    <a:bodyPr/>
                    <a:lstStyle/>
                    <a:p>
                      <a:pPr algn="r"/>
                      <a:r>
                        <a:rPr lang="pt-BR" sz="1600" b="1" dirty="0">
                          <a:solidFill>
                            <a:schemeClr val="tx1"/>
                          </a:solidFill>
                        </a:rPr>
                        <a:t>302</a:t>
                      </a:r>
                    </a:p>
                  </a:txBody>
                  <a:tcPr/>
                </a:tc>
                <a:tc>
                  <a:txBody>
                    <a:bodyPr/>
                    <a:lstStyle/>
                    <a:p>
                      <a:pPr algn="r"/>
                      <a:r>
                        <a:rPr lang="pt-BR" sz="1600" b="1" dirty="0">
                          <a:solidFill>
                            <a:schemeClr val="tx1"/>
                          </a:solidFill>
                        </a:rPr>
                        <a:t>3.885</a:t>
                      </a:r>
                    </a:p>
                  </a:txBody>
                  <a:tcPr/>
                </a:tc>
                <a:extLst>
                  <a:ext uri="{0D108BD9-81ED-4DB2-BD59-A6C34878D82A}">
                    <a16:rowId xmlns:a16="http://schemas.microsoft.com/office/drawing/2014/main" val="10005"/>
                  </a:ext>
                </a:extLst>
              </a:tr>
              <a:tr h="3362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solidFill>
                            <a:schemeClr val="tx1"/>
                          </a:solidFill>
                        </a:rPr>
                        <a:t>857</a:t>
                      </a:r>
                    </a:p>
                  </a:txBody>
                  <a:tcPr/>
                </a:tc>
                <a:tc>
                  <a:txBody>
                    <a:bodyPr/>
                    <a:lstStyle/>
                    <a:p>
                      <a:pPr algn="r"/>
                      <a:endParaRPr lang="pt-BR" sz="1600" b="1" dirty="0">
                        <a:solidFill>
                          <a:srgbClr val="FF0000"/>
                        </a:solidFill>
                      </a:endParaRPr>
                    </a:p>
                  </a:txBody>
                  <a:tcPr/>
                </a:tc>
                <a:tc>
                  <a:txBody>
                    <a:bodyPr/>
                    <a:lstStyle/>
                    <a:p>
                      <a:pPr algn="r"/>
                      <a:r>
                        <a:rPr lang="pt-BR" sz="1600" b="1" dirty="0">
                          <a:solidFill>
                            <a:schemeClr val="tx1"/>
                          </a:solidFill>
                        </a:rPr>
                        <a:t>11,33</a:t>
                      </a:r>
                    </a:p>
                  </a:txBody>
                  <a:tcPr/>
                </a:tc>
                <a:tc>
                  <a:txBody>
                    <a:bodyPr/>
                    <a:lstStyle/>
                    <a:p>
                      <a:pPr algn="r"/>
                      <a:r>
                        <a:rPr lang="pt-BR" sz="1600" b="1" dirty="0">
                          <a:solidFill>
                            <a:schemeClr val="tx1"/>
                          </a:solidFill>
                        </a:rPr>
                        <a:t>440</a:t>
                      </a:r>
                    </a:p>
                  </a:txBody>
                  <a:tcPr/>
                </a:tc>
                <a:tc>
                  <a:txBody>
                    <a:bodyPr/>
                    <a:lstStyle/>
                    <a:p>
                      <a:pPr algn="r"/>
                      <a:r>
                        <a:rPr lang="pt-BR" sz="1600" b="1" dirty="0">
                          <a:solidFill>
                            <a:schemeClr val="tx1"/>
                          </a:solidFill>
                        </a:rPr>
                        <a:t>4.325</a:t>
                      </a:r>
                    </a:p>
                  </a:txBody>
                  <a:tcPr/>
                </a:tc>
                <a:extLst>
                  <a:ext uri="{0D108BD9-81ED-4DB2-BD59-A6C34878D82A}">
                    <a16:rowId xmlns:a16="http://schemas.microsoft.com/office/drawing/2014/main" val="10006"/>
                  </a:ext>
                </a:extLst>
              </a:tr>
              <a:tr h="3362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solidFill>
                            <a:schemeClr val="tx1"/>
                          </a:solidFill>
                        </a:rPr>
                        <a:t>735</a:t>
                      </a:r>
                    </a:p>
                  </a:txBody>
                  <a:tcPr/>
                </a:tc>
                <a:tc>
                  <a:txBody>
                    <a:bodyPr/>
                    <a:lstStyle/>
                    <a:p>
                      <a:pPr algn="r"/>
                      <a:endParaRPr lang="pt-BR" sz="1600" b="1" dirty="0">
                        <a:solidFill>
                          <a:srgbClr val="FF0000"/>
                        </a:solidFill>
                      </a:endParaRPr>
                    </a:p>
                  </a:txBody>
                  <a:tcPr/>
                </a:tc>
                <a:tc>
                  <a:txBody>
                    <a:bodyPr/>
                    <a:lstStyle/>
                    <a:p>
                      <a:pPr algn="r"/>
                      <a:r>
                        <a:rPr lang="pt-BR" sz="1600" b="1" dirty="0">
                          <a:solidFill>
                            <a:schemeClr val="tx1"/>
                          </a:solidFill>
                        </a:rPr>
                        <a:t>10,20</a:t>
                      </a:r>
                    </a:p>
                  </a:txBody>
                  <a:tcPr/>
                </a:tc>
                <a:tc>
                  <a:txBody>
                    <a:bodyPr/>
                    <a:lstStyle/>
                    <a:p>
                      <a:pPr algn="r"/>
                      <a:r>
                        <a:rPr lang="pt-BR" sz="1600" b="1" dirty="0">
                          <a:solidFill>
                            <a:schemeClr val="tx1"/>
                          </a:solidFill>
                        </a:rPr>
                        <a:t>441</a:t>
                      </a:r>
                    </a:p>
                  </a:txBody>
                  <a:tcPr/>
                </a:tc>
                <a:tc>
                  <a:txBody>
                    <a:bodyPr/>
                    <a:lstStyle/>
                    <a:p>
                      <a:pPr algn="r"/>
                      <a:r>
                        <a:rPr lang="pt-BR" sz="1600" b="1" dirty="0">
                          <a:solidFill>
                            <a:schemeClr val="tx1"/>
                          </a:solidFill>
                        </a:rPr>
                        <a:t>4.766</a:t>
                      </a:r>
                    </a:p>
                  </a:txBody>
                  <a:tcPr/>
                </a:tc>
                <a:extLst>
                  <a:ext uri="{0D108BD9-81ED-4DB2-BD59-A6C34878D82A}">
                    <a16:rowId xmlns:a16="http://schemas.microsoft.com/office/drawing/2014/main" val="10007"/>
                  </a:ext>
                </a:extLst>
              </a:tr>
              <a:tr h="3362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t>109.703</a:t>
                      </a:r>
                    </a:p>
                  </a:txBody>
                  <a:tcPr/>
                </a:tc>
                <a:tc>
                  <a:txBody>
                    <a:bodyPr/>
                    <a:lstStyle/>
                    <a:p>
                      <a:pPr algn="r"/>
                      <a:r>
                        <a:rPr lang="pt-BR" sz="1600" b="1" dirty="0"/>
                        <a:t>3,49</a:t>
                      </a:r>
                    </a:p>
                  </a:txBody>
                  <a:tcPr/>
                </a:tc>
                <a:tc>
                  <a:txBody>
                    <a:bodyPr/>
                    <a:lstStyle/>
                    <a:p>
                      <a:pPr algn="r"/>
                      <a:r>
                        <a:rPr lang="pt-BR" sz="1600" b="1" dirty="0">
                          <a:solidFill>
                            <a:schemeClr val="tx1"/>
                          </a:solidFill>
                        </a:rPr>
                        <a:t>383</a:t>
                      </a:r>
                    </a:p>
                  </a:txBody>
                  <a:tcPr/>
                </a:tc>
                <a:tc>
                  <a:txBody>
                    <a:bodyPr/>
                    <a:lstStyle/>
                    <a:p>
                      <a:pPr algn="r"/>
                      <a:endParaRPr lang="pt-BR" sz="1600" b="1" dirty="0">
                        <a:solidFill>
                          <a:srgbClr val="FF0000"/>
                        </a:solidFill>
                      </a:endParaRPr>
                    </a:p>
                  </a:txBody>
                  <a:tcPr/>
                </a:tc>
                <a:tc>
                  <a:txBody>
                    <a:bodyPr/>
                    <a:lstStyle/>
                    <a:p>
                      <a:pPr algn="r"/>
                      <a:r>
                        <a:rPr lang="pt-BR" sz="1600" b="1" dirty="0">
                          <a:solidFill>
                            <a:schemeClr val="tx1"/>
                          </a:solidFill>
                        </a:rPr>
                        <a:t>14,91</a:t>
                      </a:r>
                    </a:p>
                  </a:txBody>
                  <a:tcPr/>
                </a:tc>
                <a:tc>
                  <a:txBody>
                    <a:bodyPr/>
                    <a:lstStyle/>
                    <a:p>
                      <a:pPr algn="r"/>
                      <a:r>
                        <a:rPr lang="pt-BR" sz="1600" b="1" dirty="0">
                          <a:solidFill>
                            <a:schemeClr val="tx1"/>
                          </a:solidFill>
                        </a:rPr>
                        <a:t>710</a:t>
                      </a:r>
                    </a:p>
                  </a:txBody>
                  <a:tcPr/>
                </a:tc>
                <a:tc>
                  <a:txBody>
                    <a:bodyPr/>
                    <a:lstStyle/>
                    <a:p>
                      <a:pPr algn="r"/>
                      <a:r>
                        <a:rPr lang="pt-BR" sz="1600" b="1" dirty="0">
                          <a:solidFill>
                            <a:schemeClr val="tx1"/>
                          </a:solidFill>
                        </a:rPr>
                        <a:t>5.476</a:t>
                      </a:r>
                    </a:p>
                  </a:txBody>
                  <a:tcPr/>
                </a:tc>
                <a:extLst>
                  <a:ext uri="{0D108BD9-81ED-4DB2-BD59-A6C34878D82A}">
                    <a16:rowId xmlns:a16="http://schemas.microsoft.com/office/drawing/2014/main" val="2016672163"/>
                  </a:ext>
                </a:extLst>
              </a:tr>
              <a:tr h="3362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600" b="1" dirty="0"/>
                        <a:t>109.703</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600" b="1" dirty="0">
                          <a:solidFill>
                            <a:schemeClr val="tx1"/>
                          </a:solidFill>
                        </a:rPr>
                        <a:t>3,60</a:t>
                      </a:r>
                    </a:p>
                  </a:txBody>
                  <a:tcPr/>
                </a:tc>
                <a:tc>
                  <a:txBody>
                    <a:bodyPr/>
                    <a:lstStyle/>
                    <a:p>
                      <a:pPr algn="r"/>
                      <a:r>
                        <a:rPr lang="pt-BR" sz="1600" b="1" dirty="0">
                          <a:solidFill>
                            <a:schemeClr val="tx1"/>
                          </a:solidFill>
                        </a:rPr>
                        <a:t>396</a:t>
                      </a: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10,68</a:t>
                      </a:r>
                    </a:p>
                  </a:txBody>
                  <a:tcPr/>
                </a:tc>
                <a:tc>
                  <a:txBody>
                    <a:bodyPr/>
                    <a:lstStyle/>
                    <a:p>
                      <a:pPr algn="r"/>
                      <a:r>
                        <a:rPr lang="pt-BR" sz="1600" b="1" dirty="0">
                          <a:solidFill>
                            <a:schemeClr val="tx1"/>
                          </a:solidFill>
                        </a:rPr>
                        <a:t>584</a:t>
                      </a:r>
                    </a:p>
                  </a:txBody>
                  <a:tcPr/>
                </a:tc>
                <a:tc>
                  <a:txBody>
                    <a:bodyPr/>
                    <a:lstStyle/>
                    <a:p>
                      <a:pPr algn="r"/>
                      <a:r>
                        <a:rPr lang="pt-BR" sz="1600" b="1" dirty="0">
                          <a:solidFill>
                            <a:schemeClr val="tx1"/>
                          </a:solidFill>
                        </a:rPr>
                        <a:t>6.060</a:t>
                      </a:r>
                    </a:p>
                  </a:txBody>
                  <a:tcPr/>
                </a:tc>
                <a:extLst>
                  <a:ext uri="{0D108BD9-81ED-4DB2-BD59-A6C34878D82A}">
                    <a16:rowId xmlns:a16="http://schemas.microsoft.com/office/drawing/2014/main" val="10009"/>
                  </a:ext>
                </a:extLst>
              </a:tr>
              <a:tr h="3362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pt-BR" sz="1600" b="1"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pt-BR" sz="1600" b="1"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7860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NA INVEPAR</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353406"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sp>
        <p:nvSpPr>
          <p:cNvPr id="2" name="Espaço Reservado para Conteúdo 2">
            <a:extLst>
              <a:ext uri="{FF2B5EF4-FFF2-40B4-BE49-F238E27FC236}">
                <a16:creationId xmlns:a16="http://schemas.microsoft.com/office/drawing/2014/main" id="{DDE4792C-FFE7-B73E-FF25-93B453AB11C0}"/>
              </a:ext>
            </a:extLst>
          </p:cNvPr>
          <p:cNvSpPr txBox="1">
            <a:spLocks/>
          </p:cNvSpPr>
          <p:nvPr/>
        </p:nvSpPr>
        <p:spPr>
          <a:xfrm>
            <a:off x="719064" y="1168949"/>
            <a:ext cx="6745326" cy="3155950"/>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indent="0" algn="just">
              <a:buNone/>
            </a:pPr>
            <a:r>
              <a:rPr lang="pt-BR" b="1" dirty="0"/>
              <a:t>PLANO 1 – PERDAS COM A INVEPAR 2015-2023</a:t>
            </a:r>
          </a:p>
          <a:p>
            <a:pPr marL="0" indent="0" algn="just">
              <a:buNone/>
            </a:pPr>
            <a:endParaRPr lang="pt-BR" sz="1200" b="1" dirty="0"/>
          </a:p>
          <a:p>
            <a:pPr lvl="1" indent="-457200" algn="just">
              <a:buSzPct val="100000"/>
              <a:buFont typeface="+mj-lt"/>
              <a:buAutoNum type="alphaLcParenR"/>
            </a:pPr>
            <a:r>
              <a:rPr lang="pt-BR" sz="1500" b="1" dirty="0">
                <a:solidFill>
                  <a:schemeClr val="tx1"/>
                </a:solidFill>
              </a:rPr>
              <a:t>Ofício FAABB –Junho/2023.</a:t>
            </a:r>
          </a:p>
          <a:p>
            <a:pPr lvl="1" indent="-457200" algn="just">
              <a:buSzPct val="100000"/>
              <a:buFont typeface="+mj-lt"/>
              <a:buAutoNum type="alphaLcParenR"/>
            </a:pPr>
            <a:r>
              <a:rPr lang="pt-BR" sz="1500" b="1" dirty="0">
                <a:solidFill>
                  <a:schemeClr val="tx1"/>
                </a:solidFill>
              </a:rPr>
              <a:t>Perdas &gt; R$ 15 Bilhões: R$ 6 BI &gt; Plano 1 desde 2015  e R$ 9 BI &gt; FUNCEF e PETROS desde 2009. </a:t>
            </a:r>
          </a:p>
          <a:p>
            <a:pPr lvl="1" indent="-457200" algn="just">
              <a:buSzPct val="100000"/>
              <a:buFont typeface="+mj-lt"/>
              <a:buAutoNum type="alphaLcParenR"/>
            </a:pPr>
            <a:r>
              <a:rPr lang="pt-BR" sz="1500" b="1" dirty="0">
                <a:solidFill>
                  <a:schemeClr val="tx1"/>
                </a:solidFill>
              </a:rPr>
              <a:t>PL negativo &gt; R$ 3,2 bi.</a:t>
            </a:r>
          </a:p>
          <a:p>
            <a:pPr lvl="1" indent="-457200" algn="just">
              <a:buSzPct val="100000"/>
              <a:buFont typeface="+mj-lt"/>
              <a:buAutoNum type="alphaLcParenR"/>
            </a:pPr>
            <a:r>
              <a:rPr lang="pt-BR" sz="1500" b="1" dirty="0">
                <a:solidFill>
                  <a:schemeClr val="tx1"/>
                </a:solidFill>
              </a:rPr>
              <a:t>Dívida líquida &gt; R$ 1 bi.</a:t>
            </a:r>
          </a:p>
          <a:p>
            <a:pPr lvl="1" indent="-457200" algn="just">
              <a:buSzPct val="100000"/>
              <a:buFont typeface="+mj-lt"/>
              <a:buAutoNum type="alphaLcParenR"/>
            </a:pPr>
            <a:r>
              <a:rPr lang="pt-BR" sz="1500" b="1" dirty="0">
                <a:solidFill>
                  <a:schemeClr val="tx1"/>
                </a:solidFill>
              </a:rPr>
              <a:t>Resultado financeiro deficitário &gt; R$ 711 mi.</a:t>
            </a:r>
          </a:p>
          <a:p>
            <a:pPr lvl="1" indent="-457200" algn="just">
              <a:buSzPct val="100000"/>
              <a:buFont typeface="+mj-lt"/>
              <a:buAutoNum type="alphaLcParenR"/>
            </a:pPr>
            <a:r>
              <a:rPr lang="pt-BR" sz="1500" b="1" dirty="0">
                <a:solidFill>
                  <a:schemeClr val="tx1"/>
                </a:solidFill>
              </a:rPr>
              <a:t>Prejuízo neste ano &gt; R$ 166 mi.</a:t>
            </a:r>
          </a:p>
          <a:p>
            <a:pPr lvl="1" indent="-457200" algn="just">
              <a:buSzPct val="100000"/>
              <a:buFont typeface="+mj-lt"/>
              <a:buAutoNum type="alphaLcParenR"/>
            </a:pPr>
            <a:r>
              <a:rPr lang="pt-BR" sz="1500" b="1" dirty="0">
                <a:solidFill>
                  <a:schemeClr val="tx1"/>
                </a:solidFill>
              </a:rPr>
              <a:t>Concessão de serviço público a pagar &gt; R$ 13 bi.</a:t>
            </a:r>
          </a:p>
          <a:p>
            <a:pPr lvl="1" indent="-457200" algn="just">
              <a:buSzPct val="100000"/>
              <a:buFont typeface="+mj-lt"/>
              <a:buAutoNum type="alphaLcParenR"/>
            </a:pPr>
            <a:r>
              <a:rPr lang="pt-BR" sz="1500" b="1" dirty="0">
                <a:solidFill>
                  <a:schemeClr val="tx1"/>
                </a:solidFill>
              </a:rPr>
              <a:t>Possibilidade de ser reutilizada em novas concessões de serviços públicos.  </a:t>
            </a:r>
          </a:p>
          <a:p>
            <a:pPr lvl="1" indent="-457200" algn="just">
              <a:buSzPct val="100000"/>
              <a:buFont typeface="+mj-lt"/>
              <a:buAutoNum type="alphaLcParenR"/>
            </a:pPr>
            <a:endParaRPr lang="pt-BR" sz="1200" b="1" dirty="0">
              <a:solidFill>
                <a:schemeClr val="tx1"/>
              </a:solidFill>
            </a:endParaRPr>
          </a:p>
        </p:txBody>
      </p:sp>
    </p:spTree>
    <p:extLst>
      <p:ext uri="{BB962C8B-B14F-4D97-AF65-F5344CB8AC3E}">
        <p14:creationId xmlns:p14="http://schemas.microsoft.com/office/powerpoint/2010/main" val="428000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sp>
        <p:nvSpPr>
          <p:cNvPr id="2" name="Espaço Reservado para Conteúdo 2">
            <a:extLst>
              <a:ext uri="{FF2B5EF4-FFF2-40B4-BE49-F238E27FC236}">
                <a16:creationId xmlns:a16="http://schemas.microsoft.com/office/drawing/2014/main" id="{DDE4792C-FFE7-B73E-FF25-93B453AB11C0}"/>
              </a:ext>
            </a:extLst>
          </p:cNvPr>
          <p:cNvSpPr txBox="1">
            <a:spLocks/>
          </p:cNvSpPr>
          <p:nvPr/>
        </p:nvSpPr>
        <p:spPr>
          <a:xfrm>
            <a:off x="719064" y="993775"/>
            <a:ext cx="6745326" cy="315595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indent="0" algn="just">
              <a:buNone/>
            </a:pPr>
            <a:r>
              <a:rPr lang="pt-BR" b="1" dirty="0"/>
              <a:t> </a:t>
            </a:r>
          </a:p>
        </p:txBody>
      </p:sp>
      <p:sp>
        <p:nvSpPr>
          <p:cNvPr id="3" name="Título 2"/>
          <p:cNvSpPr>
            <a:spLocks noGrp="1"/>
          </p:cNvSpPr>
          <p:nvPr>
            <p:ph type="title"/>
          </p:nvPr>
        </p:nvSpPr>
        <p:spPr/>
        <p:txBody>
          <a:bodyPr/>
          <a:lstStyle/>
          <a:p>
            <a:r>
              <a:rPr lang="pt-BR" dirty="0"/>
              <a:t> </a:t>
            </a: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358" y="0"/>
            <a:ext cx="5642810" cy="5143500"/>
          </a:xfrm>
          <a:prstGeom prst="rect">
            <a:avLst/>
          </a:prstGeom>
        </p:spPr>
      </p:pic>
    </p:spTree>
    <p:extLst>
      <p:ext uri="{BB962C8B-B14F-4D97-AF65-F5344CB8AC3E}">
        <p14:creationId xmlns:p14="http://schemas.microsoft.com/office/powerpoint/2010/main" val="191765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862874" y="440050"/>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NO IRB</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graphicFrame>
        <p:nvGraphicFramePr>
          <p:cNvPr id="2" name="Tabela 1">
            <a:extLst>
              <a:ext uri="{FF2B5EF4-FFF2-40B4-BE49-F238E27FC236}">
                <a16:creationId xmlns:a16="http://schemas.microsoft.com/office/drawing/2014/main" id="{C4D3E7F3-2CC8-5CBB-41D2-F0EB64F6E011}"/>
              </a:ext>
            </a:extLst>
          </p:cNvPr>
          <p:cNvGraphicFramePr>
            <a:graphicFrameLocks noGrp="1"/>
          </p:cNvGraphicFramePr>
          <p:nvPr>
            <p:extLst>
              <p:ext uri="{D42A27DB-BD31-4B8C-83A1-F6EECF244321}">
                <p14:modId xmlns:p14="http://schemas.microsoft.com/office/powerpoint/2010/main" val="2823853010"/>
              </p:ext>
            </p:extLst>
          </p:nvPr>
        </p:nvGraphicFramePr>
        <p:xfrm>
          <a:off x="474801" y="1079561"/>
          <a:ext cx="8502396" cy="2661385"/>
        </p:xfrm>
        <a:graphic>
          <a:graphicData uri="http://schemas.openxmlformats.org/drawingml/2006/table">
            <a:tbl>
              <a:tblPr firstRow="1" bandRow="1">
                <a:tableStyleId>{5C22544A-7EE6-4342-B048-85BDC9FD1C3A}</a:tableStyleId>
              </a:tblPr>
              <a:tblGrid>
                <a:gridCol w="950970">
                  <a:extLst>
                    <a:ext uri="{9D8B030D-6E8A-4147-A177-3AD203B41FA5}">
                      <a16:colId xmlns:a16="http://schemas.microsoft.com/office/drawing/2014/main" val="20000"/>
                    </a:ext>
                  </a:extLst>
                </a:gridCol>
                <a:gridCol w="1174630">
                  <a:extLst>
                    <a:ext uri="{9D8B030D-6E8A-4147-A177-3AD203B41FA5}">
                      <a16:colId xmlns:a16="http://schemas.microsoft.com/office/drawing/2014/main" val="20001"/>
                    </a:ext>
                  </a:extLst>
                </a:gridCol>
                <a:gridCol w="959949">
                  <a:extLst>
                    <a:ext uri="{9D8B030D-6E8A-4147-A177-3AD203B41FA5}">
                      <a16:colId xmlns:a16="http://schemas.microsoft.com/office/drawing/2014/main" val="20002"/>
                    </a:ext>
                  </a:extLst>
                </a:gridCol>
                <a:gridCol w="792739">
                  <a:extLst>
                    <a:ext uri="{9D8B030D-6E8A-4147-A177-3AD203B41FA5}">
                      <a16:colId xmlns:a16="http://schemas.microsoft.com/office/drawing/2014/main" val="20003"/>
                    </a:ext>
                  </a:extLst>
                </a:gridCol>
                <a:gridCol w="1291362">
                  <a:extLst>
                    <a:ext uri="{9D8B030D-6E8A-4147-A177-3AD203B41FA5}">
                      <a16:colId xmlns:a16="http://schemas.microsoft.com/office/drawing/2014/main" val="20004"/>
                    </a:ext>
                  </a:extLst>
                </a:gridCol>
                <a:gridCol w="1275347">
                  <a:extLst>
                    <a:ext uri="{9D8B030D-6E8A-4147-A177-3AD203B41FA5}">
                      <a16:colId xmlns:a16="http://schemas.microsoft.com/office/drawing/2014/main" val="20005"/>
                    </a:ext>
                  </a:extLst>
                </a:gridCol>
                <a:gridCol w="1167064">
                  <a:extLst>
                    <a:ext uri="{9D8B030D-6E8A-4147-A177-3AD203B41FA5}">
                      <a16:colId xmlns:a16="http://schemas.microsoft.com/office/drawing/2014/main" val="20006"/>
                    </a:ext>
                  </a:extLst>
                </a:gridCol>
                <a:gridCol w="890335">
                  <a:extLst>
                    <a:ext uri="{9D8B030D-6E8A-4147-A177-3AD203B41FA5}">
                      <a16:colId xmlns:a16="http://schemas.microsoft.com/office/drawing/2014/main" val="20007"/>
                    </a:ext>
                  </a:extLst>
                </a:gridCol>
              </a:tblGrid>
              <a:tr h="649705">
                <a:tc>
                  <a:txBody>
                    <a:bodyPr/>
                    <a:lstStyle/>
                    <a:p>
                      <a:pPr algn="ctr"/>
                      <a:endParaRPr lang="pt-BR" sz="1600" dirty="0">
                        <a:solidFill>
                          <a:schemeClr val="tx1"/>
                        </a:solidFill>
                      </a:endParaRPr>
                    </a:p>
                    <a:p>
                      <a:pPr algn="ctr"/>
                      <a:r>
                        <a:rPr lang="pt-BR" sz="1600" dirty="0">
                          <a:solidFill>
                            <a:schemeClr val="tx1"/>
                          </a:solidFill>
                        </a:rPr>
                        <a:t>ANO</a:t>
                      </a:r>
                    </a:p>
                  </a:txBody>
                  <a:tcPr/>
                </a:tc>
                <a:tc>
                  <a:txBody>
                    <a:bodyPr/>
                    <a:lstStyle/>
                    <a:p>
                      <a:pPr algn="ctr"/>
                      <a:r>
                        <a:rPr lang="pt-BR" sz="1600" dirty="0">
                          <a:solidFill>
                            <a:schemeClr val="tx1"/>
                          </a:solidFill>
                        </a:rPr>
                        <a:t>AÇÕES</a:t>
                      </a:r>
                    </a:p>
                    <a:p>
                      <a:pPr algn="ctr"/>
                      <a:r>
                        <a:rPr lang="pt-BR" sz="1600" dirty="0" err="1">
                          <a:solidFill>
                            <a:schemeClr val="tx1"/>
                          </a:solidFill>
                        </a:rPr>
                        <a:t>Qtde</a:t>
                      </a:r>
                      <a:r>
                        <a:rPr lang="pt-BR" sz="1600" dirty="0">
                          <a:solidFill>
                            <a:schemeClr val="tx1"/>
                          </a:solidFill>
                        </a:rPr>
                        <a:t>-mil</a:t>
                      </a:r>
                    </a:p>
                  </a:txBody>
                  <a:tcPr/>
                </a:tc>
                <a:tc>
                  <a:txBody>
                    <a:bodyPr/>
                    <a:lstStyle/>
                    <a:p>
                      <a:pPr algn="ctr"/>
                      <a:r>
                        <a:rPr lang="pt-BR" sz="1600" dirty="0">
                          <a:solidFill>
                            <a:schemeClr val="tx1"/>
                          </a:solidFill>
                        </a:rPr>
                        <a:t>Valor</a:t>
                      </a:r>
                    </a:p>
                    <a:p>
                      <a:pPr algn="ctr"/>
                      <a:r>
                        <a:rPr lang="pt-BR" sz="1600" dirty="0">
                          <a:solidFill>
                            <a:schemeClr val="tx1"/>
                          </a:solidFill>
                        </a:rPr>
                        <a:t>ação</a:t>
                      </a:r>
                    </a:p>
                  </a:txBody>
                  <a:tcPr/>
                </a:tc>
                <a:tc>
                  <a:txBody>
                    <a:bodyPr/>
                    <a:lstStyle/>
                    <a:p>
                      <a:pPr algn="ctr"/>
                      <a:r>
                        <a:rPr lang="pt-BR" sz="1600" dirty="0">
                          <a:solidFill>
                            <a:schemeClr val="tx1"/>
                          </a:solidFill>
                        </a:rPr>
                        <a:t>Valor</a:t>
                      </a:r>
                      <a:r>
                        <a:rPr lang="pt-BR" sz="1600" baseline="0" dirty="0">
                          <a:solidFill>
                            <a:schemeClr val="tx1"/>
                          </a:solidFill>
                        </a:rPr>
                        <a:t> </a:t>
                      </a:r>
                      <a:endParaRPr lang="pt-BR" sz="1600" dirty="0">
                        <a:solidFill>
                          <a:schemeClr val="tx1"/>
                        </a:solidFill>
                      </a:endParaRPr>
                    </a:p>
                    <a:p>
                      <a:pPr algn="ctr"/>
                      <a:r>
                        <a:rPr lang="pt-BR" sz="1600" dirty="0">
                          <a:solidFill>
                            <a:schemeClr val="tx1"/>
                          </a:solidFill>
                        </a:rPr>
                        <a:t>R$ mi</a:t>
                      </a:r>
                    </a:p>
                  </a:txBody>
                  <a:tcPr/>
                </a:tc>
                <a:tc>
                  <a:txBody>
                    <a:bodyPr/>
                    <a:lstStyle/>
                    <a:p>
                      <a:pPr algn="ctr"/>
                      <a:r>
                        <a:rPr lang="pt-BR" sz="1600" dirty="0" err="1">
                          <a:solidFill>
                            <a:schemeClr val="tx1"/>
                          </a:solidFill>
                        </a:rPr>
                        <a:t>Vr</a:t>
                      </a:r>
                      <a:r>
                        <a:rPr lang="pt-BR" sz="1600" dirty="0">
                          <a:solidFill>
                            <a:schemeClr val="tx1"/>
                          </a:solidFill>
                        </a:rPr>
                        <a:t> Vendas Compras</a:t>
                      </a:r>
                    </a:p>
                  </a:txBody>
                  <a:tcPr/>
                </a:tc>
                <a:tc>
                  <a:txBody>
                    <a:bodyPr/>
                    <a:lstStyle/>
                    <a:p>
                      <a:pPr algn="ctr"/>
                      <a:r>
                        <a:rPr lang="pt-BR" sz="1600" dirty="0">
                          <a:solidFill>
                            <a:schemeClr val="tx1"/>
                          </a:solidFill>
                        </a:rPr>
                        <a:t>Meta</a:t>
                      </a:r>
                    </a:p>
                    <a:p>
                      <a:pPr algn="ctr"/>
                      <a:r>
                        <a:rPr lang="pt-BR" sz="1600" dirty="0">
                          <a:solidFill>
                            <a:schemeClr val="tx1"/>
                          </a:solidFill>
                        </a:rPr>
                        <a:t>Atuarial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dirty="0">
                          <a:solidFill>
                            <a:schemeClr val="tx1"/>
                          </a:solidFill>
                        </a:rPr>
                        <a:t>Correção  Atuarial</a:t>
                      </a:r>
                    </a:p>
                  </a:txBody>
                  <a:tcPr/>
                </a:tc>
                <a:tc>
                  <a:txBody>
                    <a:bodyPr/>
                    <a:lstStyle/>
                    <a:p>
                      <a:pPr algn="ctr"/>
                      <a:r>
                        <a:rPr lang="pt-BR" sz="1600" dirty="0">
                          <a:solidFill>
                            <a:schemeClr val="tx1"/>
                          </a:solidFill>
                        </a:rPr>
                        <a:t>Total </a:t>
                      </a:r>
                    </a:p>
                    <a:p>
                      <a:pPr algn="ctr"/>
                      <a:r>
                        <a:rPr lang="pt-BR" sz="1600" dirty="0">
                          <a:solidFill>
                            <a:schemeClr val="tx1"/>
                          </a:solidFill>
                        </a:rPr>
                        <a:t>R$ mi</a:t>
                      </a:r>
                    </a:p>
                  </a:txBody>
                  <a:tcPr/>
                </a:tc>
                <a:extLst>
                  <a:ext uri="{0D108BD9-81ED-4DB2-BD59-A6C34878D82A}">
                    <a16:rowId xmlns:a16="http://schemas.microsoft.com/office/drawing/2014/main" val="10000"/>
                  </a:ext>
                </a:extLst>
              </a:tr>
              <a:tr h="334067">
                <a:tc>
                  <a:txBody>
                    <a:bodyPr/>
                    <a:lstStyle/>
                    <a:p>
                      <a:pPr algn="ctr"/>
                      <a:r>
                        <a:rPr lang="pt-BR" sz="1600" b="1" dirty="0"/>
                        <a:t>2017</a:t>
                      </a: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03"/>
                  </a:ext>
                </a:extLst>
              </a:tr>
              <a:tr h="3340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r>
                        <a:rPr lang="pt-BR" sz="1600" b="1" dirty="0"/>
                        <a:t>2.718</a:t>
                      </a:r>
                    </a:p>
                  </a:txBody>
                  <a:tcPr/>
                </a:tc>
                <a:tc>
                  <a:txBody>
                    <a:bodyPr/>
                    <a:lstStyle/>
                    <a:p>
                      <a:pPr algn="r"/>
                      <a:r>
                        <a:rPr lang="pt-BR" sz="1600" b="1" dirty="0"/>
                        <a:t>83,14</a:t>
                      </a:r>
                    </a:p>
                  </a:txBody>
                  <a:tcPr/>
                </a:tc>
                <a:tc>
                  <a:txBody>
                    <a:bodyPr/>
                    <a:lstStyle/>
                    <a:p>
                      <a:pPr algn="r"/>
                      <a:r>
                        <a:rPr lang="pt-BR" sz="1600" b="1" dirty="0"/>
                        <a:t>226</a:t>
                      </a: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05"/>
                  </a:ext>
                </a:extLst>
              </a:tr>
              <a:tr h="3340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r>
                        <a:rPr lang="pt-BR" sz="1600" b="1" dirty="0"/>
                        <a:t>22.661</a:t>
                      </a:r>
                    </a:p>
                  </a:txBody>
                  <a:tcPr/>
                </a:tc>
                <a:tc>
                  <a:txBody>
                    <a:bodyPr/>
                    <a:lstStyle/>
                    <a:p>
                      <a:pPr algn="r"/>
                      <a:r>
                        <a:rPr lang="pt-BR" sz="1600" b="1" dirty="0"/>
                        <a:t>38,92</a:t>
                      </a:r>
                    </a:p>
                  </a:txBody>
                  <a:tcPr/>
                </a:tc>
                <a:tc>
                  <a:txBody>
                    <a:bodyPr/>
                    <a:lstStyle/>
                    <a:p>
                      <a:pPr algn="r"/>
                      <a:r>
                        <a:rPr lang="pt-BR" sz="1600" b="1" dirty="0"/>
                        <a:t>882</a:t>
                      </a:r>
                    </a:p>
                  </a:txBody>
                  <a:tcPr/>
                </a:tc>
                <a:tc>
                  <a:txBody>
                    <a:bodyPr/>
                    <a:lstStyle/>
                    <a:p>
                      <a:pPr algn="r"/>
                      <a:endParaRPr lang="pt-BR" sz="1600" b="1" dirty="0">
                        <a:solidFill>
                          <a:srgbClr val="FF0000"/>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06"/>
                  </a:ext>
                </a:extLst>
              </a:tr>
              <a:tr h="3340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r>
                        <a:rPr lang="pt-BR" sz="1600" b="1" dirty="0"/>
                        <a:t>28.188</a:t>
                      </a:r>
                    </a:p>
                  </a:txBody>
                  <a:tcPr/>
                </a:tc>
                <a:tc>
                  <a:txBody>
                    <a:bodyPr/>
                    <a:lstStyle/>
                    <a:p>
                      <a:pPr algn="r"/>
                      <a:r>
                        <a:rPr lang="pt-BR" sz="1600" b="1" dirty="0"/>
                        <a:t>8,15</a:t>
                      </a:r>
                    </a:p>
                  </a:txBody>
                  <a:tcPr/>
                </a:tc>
                <a:tc>
                  <a:txBody>
                    <a:bodyPr/>
                    <a:lstStyle/>
                    <a:p>
                      <a:pPr algn="r"/>
                      <a:r>
                        <a:rPr lang="pt-BR" sz="1600" b="1" dirty="0"/>
                        <a:t>230</a:t>
                      </a:r>
                    </a:p>
                  </a:txBody>
                  <a:tcPr/>
                </a:tc>
                <a:tc>
                  <a:txBody>
                    <a:bodyPr/>
                    <a:lstStyle/>
                    <a:p>
                      <a:pPr algn="r"/>
                      <a:r>
                        <a:rPr lang="pt-BR" sz="1600" b="1" dirty="0">
                          <a:solidFill>
                            <a:schemeClr val="tx1"/>
                          </a:solidFill>
                        </a:rPr>
                        <a:t>45</a:t>
                      </a:r>
                    </a:p>
                  </a:txBody>
                  <a:tcPr/>
                </a:tc>
                <a:tc>
                  <a:txBody>
                    <a:bodyPr/>
                    <a:lstStyle/>
                    <a:p>
                      <a:pPr algn="r"/>
                      <a:r>
                        <a:rPr lang="pt-BR" sz="1600" b="1" dirty="0">
                          <a:solidFill>
                            <a:schemeClr val="tx1"/>
                          </a:solidFill>
                        </a:rPr>
                        <a:t>10,20</a:t>
                      </a:r>
                    </a:p>
                  </a:txBody>
                  <a:tcPr/>
                </a:tc>
                <a:tc>
                  <a:txBody>
                    <a:bodyPr/>
                    <a:lstStyle/>
                    <a:p>
                      <a:pPr algn="r"/>
                      <a:r>
                        <a:rPr lang="pt-BR" sz="1600" b="1" dirty="0">
                          <a:solidFill>
                            <a:schemeClr val="tx1"/>
                          </a:solidFill>
                        </a:rPr>
                        <a:t>89</a:t>
                      </a:r>
                    </a:p>
                  </a:txBody>
                  <a:tcPr/>
                </a:tc>
                <a:tc>
                  <a:txBody>
                    <a:bodyPr/>
                    <a:lstStyle/>
                    <a:p>
                      <a:pPr algn="r"/>
                      <a:r>
                        <a:rPr lang="pt-BR" sz="1600" b="1" dirty="0">
                          <a:solidFill>
                            <a:schemeClr val="tx1"/>
                          </a:solidFill>
                        </a:rPr>
                        <a:t>1.016</a:t>
                      </a:r>
                    </a:p>
                  </a:txBody>
                  <a:tcPr/>
                </a:tc>
                <a:extLst>
                  <a:ext uri="{0D108BD9-81ED-4DB2-BD59-A6C34878D82A}">
                    <a16:rowId xmlns:a16="http://schemas.microsoft.com/office/drawing/2014/main" val="10007"/>
                  </a:ext>
                </a:extLst>
              </a:tr>
              <a:tr h="3340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t>25.997</a:t>
                      </a:r>
                    </a:p>
                  </a:txBody>
                  <a:tcPr/>
                </a:tc>
                <a:tc>
                  <a:txBody>
                    <a:bodyPr/>
                    <a:lstStyle/>
                    <a:p>
                      <a:pPr algn="r"/>
                      <a:r>
                        <a:rPr lang="pt-BR" sz="1600" b="1" dirty="0"/>
                        <a:t>4,00</a:t>
                      </a:r>
                    </a:p>
                  </a:txBody>
                  <a:tcPr/>
                </a:tc>
                <a:tc>
                  <a:txBody>
                    <a:bodyPr/>
                    <a:lstStyle/>
                    <a:p>
                      <a:pPr algn="r"/>
                      <a:r>
                        <a:rPr lang="pt-BR" sz="1600" b="1" dirty="0"/>
                        <a:t>104</a:t>
                      </a:r>
                    </a:p>
                  </a:txBody>
                  <a:tcPr/>
                </a:tc>
                <a:tc>
                  <a:txBody>
                    <a:bodyPr/>
                    <a:lstStyle/>
                    <a:p>
                      <a:pPr algn="r"/>
                      <a:r>
                        <a:rPr lang="pt-BR" sz="1600" b="1" dirty="0">
                          <a:solidFill>
                            <a:srgbClr val="FF0000"/>
                          </a:solidFill>
                        </a:rPr>
                        <a:t>-8</a:t>
                      </a:r>
                    </a:p>
                  </a:txBody>
                  <a:tcPr/>
                </a:tc>
                <a:tc>
                  <a:txBody>
                    <a:bodyPr/>
                    <a:lstStyle/>
                    <a:p>
                      <a:pPr algn="r"/>
                      <a:r>
                        <a:rPr lang="pt-BR" sz="1600" b="1" dirty="0">
                          <a:solidFill>
                            <a:schemeClr val="tx1"/>
                          </a:solidFill>
                        </a:rPr>
                        <a:t>14,91</a:t>
                      </a:r>
                    </a:p>
                  </a:txBody>
                  <a:tcPr/>
                </a:tc>
                <a:tc>
                  <a:txBody>
                    <a:bodyPr/>
                    <a:lstStyle/>
                    <a:p>
                      <a:pPr algn="r"/>
                      <a:r>
                        <a:rPr lang="pt-BR" sz="1600" b="1" dirty="0">
                          <a:solidFill>
                            <a:schemeClr val="tx1"/>
                          </a:solidFill>
                        </a:rPr>
                        <a:t>151</a:t>
                      </a:r>
                    </a:p>
                  </a:txBody>
                  <a:tcPr/>
                </a:tc>
                <a:tc>
                  <a:txBody>
                    <a:bodyPr/>
                    <a:lstStyle/>
                    <a:p>
                      <a:pPr algn="r"/>
                      <a:r>
                        <a:rPr lang="pt-BR" sz="1600" b="1" dirty="0">
                          <a:solidFill>
                            <a:schemeClr val="tx1"/>
                          </a:solidFill>
                        </a:rPr>
                        <a:t>1.164</a:t>
                      </a:r>
                    </a:p>
                  </a:txBody>
                  <a:tcPr/>
                </a:tc>
                <a:extLst>
                  <a:ext uri="{0D108BD9-81ED-4DB2-BD59-A6C34878D82A}">
                    <a16:rowId xmlns:a16="http://schemas.microsoft.com/office/drawing/2014/main" val="2016672163"/>
                  </a:ext>
                </a:extLst>
              </a:tr>
              <a:tr h="3340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algn="r"/>
                      <a:r>
                        <a:rPr lang="pt-BR" sz="1600" b="1" dirty="0"/>
                        <a:t>26.376</a:t>
                      </a:r>
                    </a:p>
                  </a:txBody>
                  <a:tcPr/>
                </a:tc>
                <a:tc>
                  <a:txBody>
                    <a:bodyPr/>
                    <a:lstStyle/>
                    <a:p>
                      <a:pPr algn="r"/>
                      <a:r>
                        <a:rPr lang="pt-BR" sz="1600" b="1" dirty="0"/>
                        <a:t>0,83</a:t>
                      </a:r>
                    </a:p>
                  </a:txBody>
                  <a:tcPr/>
                </a:tc>
                <a:tc>
                  <a:txBody>
                    <a:bodyPr/>
                    <a:lstStyle/>
                    <a:p>
                      <a:pPr algn="r"/>
                      <a:r>
                        <a:rPr lang="pt-BR" sz="1600" b="1" dirty="0"/>
                        <a:t>22</a:t>
                      </a: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10,68</a:t>
                      </a:r>
                    </a:p>
                  </a:txBody>
                  <a:tcPr/>
                </a:tc>
                <a:tc>
                  <a:txBody>
                    <a:bodyPr/>
                    <a:lstStyle/>
                    <a:p>
                      <a:pPr algn="r"/>
                      <a:r>
                        <a:rPr lang="pt-BR" sz="1600" b="1" dirty="0">
                          <a:solidFill>
                            <a:schemeClr val="tx1"/>
                          </a:solidFill>
                        </a:rPr>
                        <a:t>107</a:t>
                      </a:r>
                    </a:p>
                  </a:txBody>
                  <a:tcPr/>
                </a:tc>
                <a:tc>
                  <a:txBody>
                    <a:bodyPr/>
                    <a:lstStyle/>
                    <a:p>
                      <a:pPr algn="r"/>
                      <a:r>
                        <a:rPr lang="pt-BR" sz="1600" b="1" dirty="0">
                          <a:solidFill>
                            <a:schemeClr val="tx1"/>
                          </a:solidFill>
                        </a:rPr>
                        <a:t>1.271</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4856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pic>
        <p:nvPicPr>
          <p:cNvPr id="5" name="Imagem 4">
            <a:extLst>
              <a:ext uri="{FF2B5EF4-FFF2-40B4-BE49-F238E27FC236}">
                <a16:creationId xmlns:a16="http://schemas.microsoft.com/office/drawing/2014/main" id="{1D934C95-F51A-9A45-30AB-C598F5212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53" y="0"/>
            <a:ext cx="5654841" cy="5143500"/>
          </a:xfrm>
          <a:prstGeom prst="rect">
            <a:avLst/>
          </a:prstGeom>
        </p:spPr>
      </p:pic>
    </p:spTree>
    <p:extLst>
      <p:ext uri="{BB962C8B-B14F-4D97-AF65-F5344CB8AC3E}">
        <p14:creationId xmlns:p14="http://schemas.microsoft.com/office/powerpoint/2010/main" val="207850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60256"/>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NO MAGAZINE LUIZA</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graphicFrame>
        <p:nvGraphicFramePr>
          <p:cNvPr id="2" name="Tabela 1">
            <a:extLst>
              <a:ext uri="{FF2B5EF4-FFF2-40B4-BE49-F238E27FC236}">
                <a16:creationId xmlns:a16="http://schemas.microsoft.com/office/drawing/2014/main" id="{BAFBBBC1-ED70-4184-DCA0-09683112ECA5}"/>
              </a:ext>
            </a:extLst>
          </p:cNvPr>
          <p:cNvGraphicFramePr>
            <a:graphicFrameLocks noGrp="1"/>
          </p:cNvGraphicFramePr>
          <p:nvPr>
            <p:extLst>
              <p:ext uri="{D42A27DB-BD31-4B8C-83A1-F6EECF244321}">
                <p14:modId xmlns:p14="http://schemas.microsoft.com/office/powerpoint/2010/main" val="999772089"/>
              </p:ext>
            </p:extLst>
          </p:nvPr>
        </p:nvGraphicFramePr>
        <p:xfrm>
          <a:off x="491285" y="1275346"/>
          <a:ext cx="8385598" cy="2235232"/>
        </p:xfrm>
        <a:graphic>
          <a:graphicData uri="http://schemas.openxmlformats.org/drawingml/2006/table">
            <a:tbl>
              <a:tblPr firstRow="1" bandRow="1">
                <a:tableStyleId>{5C22544A-7EE6-4342-B048-85BDC9FD1C3A}</a:tableStyleId>
              </a:tblPr>
              <a:tblGrid>
                <a:gridCol w="1082012">
                  <a:extLst>
                    <a:ext uri="{9D8B030D-6E8A-4147-A177-3AD203B41FA5}">
                      <a16:colId xmlns:a16="http://schemas.microsoft.com/office/drawing/2014/main" val="20000"/>
                    </a:ext>
                  </a:extLst>
                </a:gridCol>
                <a:gridCol w="1014387">
                  <a:extLst>
                    <a:ext uri="{9D8B030D-6E8A-4147-A177-3AD203B41FA5}">
                      <a16:colId xmlns:a16="http://schemas.microsoft.com/office/drawing/2014/main" val="20001"/>
                    </a:ext>
                  </a:extLst>
                </a:gridCol>
                <a:gridCol w="946761">
                  <a:extLst>
                    <a:ext uri="{9D8B030D-6E8A-4147-A177-3AD203B41FA5}">
                      <a16:colId xmlns:a16="http://schemas.microsoft.com/office/drawing/2014/main" val="20002"/>
                    </a:ext>
                  </a:extLst>
                </a:gridCol>
                <a:gridCol w="881144">
                  <a:extLst>
                    <a:ext uri="{9D8B030D-6E8A-4147-A177-3AD203B41FA5}">
                      <a16:colId xmlns:a16="http://schemas.microsoft.com/office/drawing/2014/main" val="20003"/>
                    </a:ext>
                  </a:extLst>
                </a:gridCol>
                <a:gridCol w="1082843">
                  <a:extLst>
                    <a:ext uri="{9D8B030D-6E8A-4147-A177-3AD203B41FA5}">
                      <a16:colId xmlns:a16="http://schemas.microsoft.com/office/drawing/2014/main" val="20004"/>
                    </a:ext>
                  </a:extLst>
                </a:gridCol>
                <a:gridCol w="1118936">
                  <a:extLst>
                    <a:ext uri="{9D8B030D-6E8A-4147-A177-3AD203B41FA5}">
                      <a16:colId xmlns:a16="http://schemas.microsoft.com/office/drawing/2014/main" val="20005"/>
                    </a:ext>
                  </a:extLst>
                </a:gridCol>
                <a:gridCol w="1227221">
                  <a:extLst>
                    <a:ext uri="{9D8B030D-6E8A-4147-A177-3AD203B41FA5}">
                      <a16:colId xmlns:a16="http://schemas.microsoft.com/office/drawing/2014/main" val="20006"/>
                    </a:ext>
                  </a:extLst>
                </a:gridCol>
                <a:gridCol w="1032294">
                  <a:extLst>
                    <a:ext uri="{9D8B030D-6E8A-4147-A177-3AD203B41FA5}">
                      <a16:colId xmlns:a16="http://schemas.microsoft.com/office/drawing/2014/main" val="20007"/>
                    </a:ext>
                  </a:extLst>
                </a:gridCol>
              </a:tblGrid>
              <a:tr h="538003">
                <a:tc>
                  <a:txBody>
                    <a:bodyPr/>
                    <a:lstStyle/>
                    <a:p>
                      <a:pPr algn="ctr"/>
                      <a:endParaRPr lang="pt-BR" sz="1400" dirty="0">
                        <a:solidFill>
                          <a:schemeClr val="tx1"/>
                        </a:solidFill>
                      </a:endParaRPr>
                    </a:p>
                    <a:p>
                      <a:pPr algn="ctr"/>
                      <a:r>
                        <a:rPr lang="pt-BR" sz="1400" dirty="0">
                          <a:solidFill>
                            <a:schemeClr val="tx1"/>
                          </a:solidFill>
                        </a:rPr>
                        <a:t>ANO</a:t>
                      </a:r>
                    </a:p>
                  </a:txBody>
                  <a:tcPr/>
                </a:tc>
                <a:tc>
                  <a:txBody>
                    <a:bodyPr/>
                    <a:lstStyle/>
                    <a:p>
                      <a:pPr algn="ctr"/>
                      <a:r>
                        <a:rPr lang="pt-BR" sz="1400" dirty="0">
                          <a:solidFill>
                            <a:schemeClr val="tx1"/>
                          </a:solidFill>
                        </a:rPr>
                        <a:t>AÇÕES</a:t>
                      </a:r>
                    </a:p>
                    <a:p>
                      <a:pPr algn="ctr"/>
                      <a:r>
                        <a:rPr lang="pt-BR" sz="1400" dirty="0" err="1">
                          <a:solidFill>
                            <a:schemeClr val="tx1"/>
                          </a:solidFill>
                        </a:rPr>
                        <a:t>Qtde</a:t>
                      </a:r>
                      <a:r>
                        <a:rPr lang="pt-BR" sz="1400" dirty="0">
                          <a:solidFill>
                            <a:schemeClr val="tx1"/>
                          </a:solidFill>
                        </a:rPr>
                        <a:t>-mil</a:t>
                      </a:r>
                    </a:p>
                  </a:txBody>
                  <a:tcPr/>
                </a:tc>
                <a:tc>
                  <a:txBody>
                    <a:bodyPr/>
                    <a:lstStyle/>
                    <a:p>
                      <a:pPr algn="ctr"/>
                      <a:r>
                        <a:rPr lang="pt-BR" sz="1400" dirty="0">
                          <a:solidFill>
                            <a:schemeClr val="tx1"/>
                          </a:solidFill>
                        </a:rPr>
                        <a:t>Valor</a:t>
                      </a:r>
                    </a:p>
                    <a:p>
                      <a:pPr algn="ctr"/>
                      <a:r>
                        <a:rPr lang="pt-BR" sz="1400" dirty="0">
                          <a:solidFill>
                            <a:schemeClr val="tx1"/>
                          </a:solidFill>
                        </a:rPr>
                        <a:t>ação</a:t>
                      </a:r>
                    </a:p>
                  </a:txBody>
                  <a:tcPr/>
                </a:tc>
                <a:tc>
                  <a:txBody>
                    <a:bodyPr/>
                    <a:lstStyle/>
                    <a:p>
                      <a:pPr algn="ctr"/>
                      <a:r>
                        <a:rPr lang="pt-BR" sz="1400" dirty="0">
                          <a:solidFill>
                            <a:schemeClr val="tx1"/>
                          </a:solidFill>
                        </a:rPr>
                        <a:t>Valor</a:t>
                      </a:r>
                      <a:r>
                        <a:rPr lang="pt-BR" sz="1400" baseline="0" dirty="0">
                          <a:solidFill>
                            <a:schemeClr val="tx1"/>
                          </a:solidFill>
                        </a:rPr>
                        <a:t> </a:t>
                      </a:r>
                      <a:endParaRPr lang="pt-BR" sz="1400" dirty="0">
                        <a:solidFill>
                          <a:schemeClr val="tx1"/>
                        </a:solidFill>
                      </a:endParaRPr>
                    </a:p>
                    <a:p>
                      <a:pPr algn="ctr"/>
                      <a:r>
                        <a:rPr lang="pt-BR" sz="1400" dirty="0">
                          <a:solidFill>
                            <a:schemeClr val="tx1"/>
                          </a:solidFill>
                        </a:rPr>
                        <a:t>R$ mi</a:t>
                      </a:r>
                    </a:p>
                  </a:txBody>
                  <a:tcPr/>
                </a:tc>
                <a:tc>
                  <a:txBody>
                    <a:bodyPr/>
                    <a:lstStyle/>
                    <a:p>
                      <a:pPr algn="ctr"/>
                      <a:r>
                        <a:rPr lang="pt-BR" sz="1400" dirty="0" err="1">
                          <a:solidFill>
                            <a:schemeClr val="tx1"/>
                          </a:solidFill>
                        </a:rPr>
                        <a:t>Vr</a:t>
                      </a:r>
                      <a:r>
                        <a:rPr lang="pt-BR" sz="1400" dirty="0">
                          <a:solidFill>
                            <a:schemeClr val="tx1"/>
                          </a:solidFill>
                        </a:rPr>
                        <a:t> Vendas Compras</a:t>
                      </a:r>
                    </a:p>
                  </a:txBody>
                  <a:tcPr/>
                </a:tc>
                <a:tc>
                  <a:txBody>
                    <a:bodyPr/>
                    <a:lstStyle/>
                    <a:p>
                      <a:pPr algn="ctr"/>
                      <a:r>
                        <a:rPr lang="pt-BR" sz="1400" dirty="0">
                          <a:solidFill>
                            <a:schemeClr val="tx1"/>
                          </a:solidFill>
                        </a:rPr>
                        <a:t>Meta</a:t>
                      </a:r>
                    </a:p>
                    <a:p>
                      <a:pPr algn="ctr"/>
                      <a:r>
                        <a:rPr lang="pt-BR" sz="1400" dirty="0">
                          <a:solidFill>
                            <a:schemeClr val="tx1"/>
                          </a:solidFill>
                        </a:rPr>
                        <a:t>Atuarial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dirty="0">
                          <a:solidFill>
                            <a:schemeClr val="tx1"/>
                          </a:solidFill>
                        </a:rPr>
                        <a:t>Correção  Atuarial</a:t>
                      </a:r>
                    </a:p>
                  </a:txBody>
                  <a:tcPr/>
                </a:tc>
                <a:tc>
                  <a:txBody>
                    <a:bodyPr/>
                    <a:lstStyle/>
                    <a:p>
                      <a:pPr algn="ctr"/>
                      <a:r>
                        <a:rPr lang="pt-BR" sz="1400" dirty="0">
                          <a:solidFill>
                            <a:schemeClr val="tx1"/>
                          </a:solidFill>
                        </a:rPr>
                        <a:t>Total</a:t>
                      </a:r>
                    </a:p>
                    <a:p>
                      <a:pPr algn="ctr"/>
                      <a:r>
                        <a:rPr lang="pt-BR" sz="1400" dirty="0">
                          <a:solidFill>
                            <a:schemeClr val="tx1"/>
                          </a:solidFill>
                        </a:rPr>
                        <a:t> R$ mi</a:t>
                      </a:r>
                    </a:p>
                  </a:txBody>
                  <a:tcPr/>
                </a:tc>
                <a:extLst>
                  <a:ext uri="{0D108BD9-81ED-4DB2-BD59-A6C34878D82A}">
                    <a16:rowId xmlns:a16="http://schemas.microsoft.com/office/drawing/2014/main" val="10000"/>
                  </a:ext>
                </a:extLst>
              </a:tr>
              <a:tr h="3367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endParaRPr lang="pt-BR" sz="1600" b="1" dirty="0"/>
                    </a:p>
                  </a:txBody>
                  <a:tcPr/>
                </a:tc>
                <a:tc>
                  <a:txBody>
                    <a:bodyPr/>
                    <a:lstStyle/>
                    <a:p>
                      <a:pPr algn="r"/>
                      <a:endParaRPr lang="pt-BR" sz="1600" b="1" dirty="0"/>
                    </a:p>
                  </a:txBody>
                  <a:tcPr/>
                </a:tc>
                <a:tc>
                  <a:txBody>
                    <a:bodyPr/>
                    <a:lstStyle/>
                    <a:p>
                      <a:pPr algn="r"/>
                      <a:endParaRPr lang="pt-BR" sz="1600" b="1" dirty="0"/>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05"/>
                  </a:ext>
                </a:extLst>
              </a:tr>
              <a:tr h="3289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r>
                        <a:rPr lang="pt-BR" sz="1600" b="1" dirty="0"/>
                        <a:t>13.953</a:t>
                      </a:r>
                    </a:p>
                  </a:txBody>
                  <a:tcPr/>
                </a:tc>
                <a:tc>
                  <a:txBody>
                    <a:bodyPr/>
                    <a:lstStyle/>
                    <a:p>
                      <a:pPr algn="r"/>
                      <a:r>
                        <a:rPr lang="pt-BR" sz="1600" b="1" dirty="0"/>
                        <a:t>47,66</a:t>
                      </a:r>
                    </a:p>
                  </a:txBody>
                  <a:tcPr/>
                </a:tc>
                <a:tc>
                  <a:txBody>
                    <a:bodyPr/>
                    <a:lstStyle/>
                    <a:p>
                      <a:pPr algn="r"/>
                      <a:r>
                        <a:rPr lang="pt-BR" sz="1600" b="1" dirty="0"/>
                        <a:t>665</a:t>
                      </a:r>
                    </a:p>
                  </a:txBody>
                  <a:tcPr/>
                </a:tc>
                <a:tc>
                  <a:txBody>
                    <a:bodyPr/>
                    <a:lstStyle/>
                    <a:p>
                      <a:pPr algn="r"/>
                      <a:endParaRPr lang="pt-BR" sz="1600" b="1" dirty="0">
                        <a:solidFill>
                          <a:srgbClr val="FF0000"/>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06"/>
                  </a:ext>
                </a:extLst>
              </a:tr>
              <a:tr h="3367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r>
                        <a:rPr lang="pt-BR" sz="1600" b="1" dirty="0"/>
                        <a:t>44.647</a:t>
                      </a:r>
                    </a:p>
                  </a:txBody>
                  <a:tcPr/>
                </a:tc>
                <a:tc>
                  <a:txBody>
                    <a:bodyPr/>
                    <a:lstStyle/>
                    <a:p>
                      <a:pPr algn="r"/>
                      <a:r>
                        <a:rPr lang="pt-BR" sz="1600" b="1" dirty="0"/>
                        <a:t>24,92</a:t>
                      </a:r>
                    </a:p>
                  </a:txBody>
                  <a:tcPr/>
                </a:tc>
                <a:tc>
                  <a:txBody>
                    <a:bodyPr/>
                    <a:lstStyle/>
                    <a:p>
                      <a:pPr algn="r"/>
                      <a:r>
                        <a:rPr lang="pt-BR" sz="1600" b="1" dirty="0"/>
                        <a:t>1.113</a:t>
                      </a:r>
                    </a:p>
                  </a:txBody>
                  <a:tcPr/>
                </a:tc>
                <a:tc>
                  <a:txBody>
                    <a:bodyPr/>
                    <a:lstStyle/>
                    <a:p>
                      <a:pPr algn="r"/>
                      <a:endParaRPr lang="pt-BR" sz="1600" b="1" dirty="0">
                        <a:solidFill>
                          <a:srgbClr val="FF0000"/>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extLst>
                  <a:ext uri="{0D108BD9-81ED-4DB2-BD59-A6C34878D82A}">
                    <a16:rowId xmlns:a16="http://schemas.microsoft.com/office/drawing/2014/main" val="10007"/>
                  </a:ext>
                </a:extLst>
              </a:tr>
              <a:tr h="3531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t>40.238</a:t>
                      </a:r>
                    </a:p>
                  </a:txBody>
                  <a:tcPr/>
                </a:tc>
                <a:tc>
                  <a:txBody>
                    <a:bodyPr/>
                    <a:lstStyle/>
                    <a:p>
                      <a:pPr algn="r"/>
                      <a:r>
                        <a:rPr lang="pt-BR" sz="1600" b="1" dirty="0"/>
                        <a:t>7,20</a:t>
                      </a:r>
                    </a:p>
                  </a:txBody>
                  <a:tcPr/>
                </a:tc>
                <a:tc>
                  <a:txBody>
                    <a:bodyPr/>
                    <a:lstStyle/>
                    <a:p>
                      <a:pPr algn="r"/>
                      <a:r>
                        <a:rPr lang="pt-BR" sz="1600" b="1" dirty="0"/>
                        <a:t>290</a:t>
                      </a:r>
                    </a:p>
                  </a:txBody>
                  <a:tcPr/>
                </a:tc>
                <a:tc>
                  <a:txBody>
                    <a:bodyPr/>
                    <a:lstStyle/>
                    <a:p>
                      <a:pPr algn="r"/>
                      <a:r>
                        <a:rPr lang="pt-BR" sz="1600" b="1" dirty="0">
                          <a:solidFill>
                            <a:srgbClr val="FF0000"/>
                          </a:solidFill>
                        </a:rPr>
                        <a:t>-31</a:t>
                      </a:r>
                    </a:p>
                  </a:txBody>
                  <a:tcPr/>
                </a:tc>
                <a:tc>
                  <a:txBody>
                    <a:bodyPr/>
                    <a:lstStyle/>
                    <a:p>
                      <a:pPr algn="r"/>
                      <a:r>
                        <a:rPr lang="pt-BR" sz="1600" b="1" dirty="0">
                          <a:solidFill>
                            <a:schemeClr val="tx1"/>
                          </a:solidFill>
                        </a:rPr>
                        <a:t>14,91</a:t>
                      </a:r>
                    </a:p>
                  </a:txBody>
                  <a:tcPr/>
                </a:tc>
                <a:tc>
                  <a:txBody>
                    <a:bodyPr/>
                    <a:lstStyle/>
                    <a:p>
                      <a:pPr algn="r"/>
                      <a:r>
                        <a:rPr lang="pt-BR" sz="1600" b="1" dirty="0">
                          <a:solidFill>
                            <a:schemeClr val="tx1"/>
                          </a:solidFill>
                        </a:rPr>
                        <a:t>161</a:t>
                      </a:r>
                    </a:p>
                  </a:txBody>
                  <a:tcPr/>
                </a:tc>
                <a:tc>
                  <a:txBody>
                    <a:bodyPr/>
                    <a:lstStyle/>
                    <a:p>
                      <a:pPr algn="r"/>
                      <a:r>
                        <a:rPr lang="pt-BR" sz="1600" b="1" dirty="0">
                          <a:solidFill>
                            <a:schemeClr val="tx1"/>
                          </a:solidFill>
                        </a:rPr>
                        <a:t>1.243</a:t>
                      </a:r>
                    </a:p>
                  </a:txBody>
                  <a:tcPr/>
                </a:tc>
                <a:extLst>
                  <a:ext uri="{0D108BD9-81ED-4DB2-BD59-A6C34878D82A}">
                    <a16:rowId xmlns:a16="http://schemas.microsoft.com/office/drawing/2014/main" val="2016672163"/>
                  </a:ext>
                </a:extLst>
              </a:tr>
              <a:tr h="3289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algn="r"/>
                      <a:r>
                        <a:rPr lang="pt-BR" sz="1600" b="1" dirty="0"/>
                        <a:t>36.465</a:t>
                      </a:r>
                    </a:p>
                  </a:txBody>
                  <a:tcPr/>
                </a:tc>
                <a:tc>
                  <a:txBody>
                    <a:bodyPr/>
                    <a:lstStyle/>
                    <a:p>
                      <a:pPr algn="r"/>
                      <a:r>
                        <a:rPr lang="pt-BR" sz="1600" b="1" dirty="0"/>
                        <a:t>2,71</a:t>
                      </a:r>
                    </a:p>
                  </a:txBody>
                  <a:tcPr/>
                </a:tc>
                <a:tc>
                  <a:txBody>
                    <a:bodyPr/>
                    <a:lstStyle/>
                    <a:p>
                      <a:pPr algn="r"/>
                      <a:r>
                        <a:rPr lang="pt-BR" sz="1600" b="1" dirty="0"/>
                        <a:t>99</a:t>
                      </a:r>
                    </a:p>
                  </a:txBody>
                  <a:tcPr/>
                </a:tc>
                <a:tc>
                  <a:txBody>
                    <a:bodyPr/>
                    <a:lstStyle/>
                    <a:p>
                      <a:pPr algn="r"/>
                      <a:r>
                        <a:rPr lang="pt-BR" sz="1600" b="1" dirty="0">
                          <a:solidFill>
                            <a:srgbClr val="FF0000"/>
                          </a:solidFill>
                        </a:rPr>
                        <a:t>-10</a:t>
                      </a:r>
                    </a:p>
                  </a:txBody>
                  <a:tcPr/>
                </a:tc>
                <a:tc>
                  <a:txBody>
                    <a:bodyPr/>
                    <a:lstStyle/>
                    <a:p>
                      <a:pPr algn="r"/>
                      <a:r>
                        <a:rPr lang="pt-BR" sz="1600" b="1" dirty="0">
                          <a:solidFill>
                            <a:schemeClr val="tx1"/>
                          </a:solidFill>
                        </a:rPr>
                        <a:t>10,68</a:t>
                      </a:r>
                    </a:p>
                  </a:txBody>
                  <a:tcPr/>
                </a:tc>
                <a:tc>
                  <a:txBody>
                    <a:bodyPr/>
                    <a:lstStyle/>
                    <a:p>
                      <a:pPr algn="r"/>
                      <a:r>
                        <a:rPr lang="pt-BR" sz="1600" b="1" dirty="0">
                          <a:solidFill>
                            <a:schemeClr val="tx1"/>
                          </a:solidFill>
                        </a:rPr>
                        <a:t>131</a:t>
                      </a:r>
                    </a:p>
                  </a:txBody>
                  <a:tcPr/>
                </a:tc>
                <a:tc>
                  <a:txBody>
                    <a:bodyPr/>
                    <a:lstStyle/>
                    <a:p>
                      <a:pPr algn="r"/>
                      <a:r>
                        <a:rPr lang="pt-BR" sz="1600" b="1" dirty="0">
                          <a:solidFill>
                            <a:schemeClr val="tx1"/>
                          </a:solidFill>
                        </a:rPr>
                        <a:t>1.374</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012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6" name="Imagem 5">
            <a:extLst>
              <a:ext uri="{FF2B5EF4-FFF2-40B4-BE49-F238E27FC236}">
                <a16:creationId xmlns:a16="http://schemas.microsoft.com/office/drawing/2014/main" id="{B5154DED-4D1F-D0A2-892A-08A5F1845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389" y="0"/>
            <a:ext cx="5678906" cy="5143500"/>
          </a:xfrm>
          <a:prstGeom prst="rect">
            <a:avLst/>
          </a:prstGeom>
        </p:spPr>
      </p:pic>
    </p:spTree>
    <p:extLst>
      <p:ext uri="{BB962C8B-B14F-4D97-AF65-F5344CB8AC3E}">
        <p14:creationId xmlns:p14="http://schemas.microsoft.com/office/powerpoint/2010/main" val="8904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 name="Imagem 1">
            <a:extLst>
              <a:ext uri="{FF2B5EF4-FFF2-40B4-BE49-F238E27FC236}">
                <a16:creationId xmlns:a16="http://schemas.microsoft.com/office/drawing/2014/main" id="{78317341-7A7A-5B6C-F168-F429421B8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53" y="0"/>
            <a:ext cx="5618747" cy="5143500"/>
          </a:xfrm>
          <a:prstGeom prst="rect">
            <a:avLst/>
          </a:prstGeom>
        </p:spPr>
      </p:pic>
    </p:spTree>
    <p:extLst>
      <p:ext uri="{BB962C8B-B14F-4D97-AF65-F5344CB8AC3E}">
        <p14:creationId xmlns:p14="http://schemas.microsoft.com/office/powerpoint/2010/main" val="80539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814850" y="3553630"/>
            <a:ext cx="7068300" cy="610500"/>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pt-BR" sz="2800" dirty="0"/>
              <a:t>OBJETIVO DESTE TRABALHO</a:t>
            </a:r>
            <a:br>
              <a:rPr lang="pt-BR" sz="2800" dirty="0"/>
            </a:br>
            <a:br>
              <a:rPr lang="pt-BR" sz="2800" dirty="0"/>
            </a:br>
            <a:r>
              <a:rPr lang="pt-BR" sz="2000" dirty="0"/>
              <a:t>A Previ faz a gestão de quatro planos de benefícios: Plano 1, Previ Futuro, Previ Família e Carteira de Pecúlios (CAPEC). </a:t>
            </a:r>
            <a:br>
              <a:rPr lang="pt-BR" sz="2000" dirty="0"/>
            </a:br>
            <a:br>
              <a:rPr lang="pt-BR" sz="2000" dirty="0"/>
            </a:br>
            <a:r>
              <a:rPr lang="pt-BR" sz="2000" dirty="0"/>
              <a:t>Esta apresentação remete a reflexões, para isso faz um recorte, tratando apenas do Plano 1 e um segundo recorte,  investimentos em principais papéis da renda variável, renda fixa e  investimentos no exterior, contextualizada com uma visão macro de investimentos.</a:t>
            </a: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3" name="Imagem 2">
            <a:extLst>
              <a:ext uri="{FF2B5EF4-FFF2-40B4-BE49-F238E27FC236}">
                <a16:creationId xmlns:a16="http://schemas.microsoft.com/office/drawing/2014/main" id="{6142B53D-3756-0254-B9B0-2C6CADD75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358" y="0"/>
            <a:ext cx="5618747" cy="5143500"/>
          </a:xfrm>
          <a:prstGeom prst="rect">
            <a:avLst/>
          </a:prstGeom>
        </p:spPr>
      </p:pic>
    </p:spTree>
    <p:extLst>
      <p:ext uri="{BB962C8B-B14F-4D97-AF65-F5344CB8AC3E}">
        <p14:creationId xmlns:p14="http://schemas.microsoft.com/office/powerpoint/2010/main" val="68111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56386" y="162824"/>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NOVOS INVESTIMENTOS - IPOs</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graphicFrame>
        <p:nvGraphicFramePr>
          <p:cNvPr id="5" name="Tabela 4">
            <a:extLst>
              <a:ext uri="{FF2B5EF4-FFF2-40B4-BE49-F238E27FC236}">
                <a16:creationId xmlns:a16="http://schemas.microsoft.com/office/drawing/2014/main" id="{F7583B33-BD2F-669A-1777-011D221EF9C2}"/>
              </a:ext>
            </a:extLst>
          </p:cNvPr>
          <p:cNvGraphicFramePr>
            <a:graphicFrameLocks noGrp="1"/>
          </p:cNvGraphicFramePr>
          <p:nvPr>
            <p:extLst>
              <p:ext uri="{D42A27DB-BD31-4B8C-83A1-F6EECF244321}">
                <p14:modId xmlns:p14="http://schemas.microsoft.com/office/powerpoint/2010/main" val="2528539823"/>
              </p:ext>
            </p:extLst>
          </p:nvPr>
        </p:nvGraphicFramePr>
        <p:xfrm>
          <a:off x="373604" y="662473"/>
          <a:ext cx="8396792" cy="4401907"/>
        </p:xfrm>
        <a:graphic>
          <a:graphicData uri="http://schemas.openxmlformats.org/drawingml/2006/table">
            <a:tbl>
              <a:tblPr firstRow="1" bandRow="1">
                <a:tableStyleId>{5C22544A-7EE6-4342-B048-85BDC9FD1C3A}</a:tableStyleId>
              </a:tblPr>
              <a:tblGrid>
                <a:gridCol w="1487319">
                  <a:extLst>
                    <a:ext uri="{9D8B030D-6E8A-4147-A177-3AD203B41FA5}">
                      <a16:colId xmlns:a16="http://schemas.microsoft.com/office/drawing/2014/main" val="20000"/>
                    </a:ext>
                  </a:extLst>
                </a:gridCol>
                <a:gridCol w="859609">
                  <a:extLst>
                    <a:ext uri="{9D8B030D-6E8A-4147-A177-3AD203B41FA5}">
                      <a16:colId xmlns:a16="http://schemas.microsoft.com/office/drawing/2014/main" val="20001"/>
                    </a:ext>
                  </a:extLst>
                </a:gridCol>
                <a:gridCol w="884380">
                  <a:extLst>
                    <a:ext uri="{9D8B030D-6E8A-4147-A177-3AD203B41FA5}">
                      <a16:colId xmlns:a16="http://schemas.microsoft.com/office/drawing/2014/main" val="20002"/>
                    </a:ext>
                  </a:extLst>
                </a:gridCol>
                <a:gridCol w="906930">
                  <a:extLst>
                    <a:ext uri="{9D8B030D-6E8A-4147-A177-3AD203B41FA5}">
                      <a16:colId xmlns:a16="http://schemas.microsoft.com/office/drawing/2014/main" val="20004"/>
                    </a:ext>
                  </a:extLst>
                </a:gridCol>
                <a:gridCol w="794084">
                  <a:extLst>
                    <a:ext uri="{9D8B030D-6E8A-4147-A177-3AD203B41FA5}">
                      <a16:colId xmlns:a16="http://schemas.microsoft.com/office/drawing/2014/main" val="20005"/>
                    </a:ext>
                  </a:extLst>
                </a:gridCol>
                <a:gridCol w="950495">
                  <a:extLst>
                    <a:ext uri="{9D8B030D-6E8A-4147-A177-3AD203B41FA5}">
                      <a16:colId xmlns:a16="http://schemas.microsoft.com/office/drawing/2014/main" val="20006"/>
                    </a:ext>
                  </a:extLst>
                </a:gridCol>
                <a:gridCol w="794084">
                  <a:extLst>
                    <a:ext uri="{9D8B030D-6E8A-4147-A177-3AD203B41FA5}">
                      <a16:colId xmlns:a16="http://schemas.microsoft.com/office/drawing/2014/main" val="20003"/>
                    </a:ext>
                  </a:extLst>
                </a:gridCol>
                <a:gridCol w="962527">
                  <a:extLst>
                    <a:ext uri="{9D8B030D-6E8A-4147-A177-3AD203B41FA5}">
                      <a16:colId xmlns:a16="http://schemas.microsoft.com/office/drawing/2014/main" val="20007"/>
                    </a:ext>
                  </a:extLst>
                </a:gridCol>
                <a:gridCol w="757364">
                  <a:extLst>
                    <a:ext uri="{9D8B030D-6E8A-4147-A177-3AD203B41FA5}">
                      <a16:colId xmlns:a16="http://schemas.microsoft.com/office/drawing/2014/main" val="20008"/>
                    </a:ext>
                  </a:extLst>
                </a:gridCol>
              </a:tblGrid>
              <a:tr h="277862">
                <a:tc>
                  <a:txBody>
                    <a:bodyPr/>
                    <a:lstStyle/>
                    <a:p>
                      <a:pPr algn="ctr"/>
                      <a:endParaRPr lang="pt-BR" sz="1200" dirty="0">
                        <a:solidFill>
                          <a:schemeClr val="tx1"/>
                        </a:solidFill>
                      </a:endParaRPr>
                    </a:p>
                  </a:txBody>
                  <a:tcPr/>
                </a:tc>
                <a:tc gridSpan="2">
                  <a:txBody>
                    <a:bodyPr/>
                    <a:lstStyle/>
                    <a:p>
                      <a:pPr algn="ctr"/>
                      <a:r>
                        <a:rPr lang="pt-BR" sz="1200" dirty="0">
                          <a:solidFill>
                            <a:schemeClr val="tx1"/>
                          </a:solidFill>
                        </a:rPr>
                        <a:t>31.12.2020</a:t>
                      </a:r>
                    </a:p>
                  </a:txBody>
                  <a:tcPr/>
                </a:tc>
                <a:tc hMerge="1">
                  <a:txBody>
                    <a:bodyPr/>
                    <a:lstStyle/>
                    <a:p>
                      <a:pPr algn="ctr"/>
                      <a:endParaRPr lang="pt-BR" sz="1200" dirty="0">
                        <a:solidFill>
                          <a:schemeClr val="tx1"/>
                        </a:solidFill>
                      </a:endParaRPr>
                    </a:p>
                  </a:txBody>
                  <a:tcPr/>
                </a:tc>
                <a:tc gridSpan="2">
                  <a:txBody>
                    <a:bodyPr/>
                    <a:lstStyle/>
                    <a:p>
                      <a:pPr algn="ctr"/>
                      <a:r>
                        <a:rPr lang="pt-BR" sz="1200" dirty="0">
                          <a:solidFill>
                            <a:schemeClr val="tx1"/>
                          </a:solidFill>
                        </a:rPr>
                        <a:t>30.06.2021</a:t>
                      </a:r>
                    </a:p>
                  </a:txBody>
                  <a:tcPr/>
                </a:tc>
                <a:tc hMerge="1">
                  <a:txBody>
                    <a:bodyPr/>
                    <a:lstStyle/>
                    <a:p>
                      <a:pPr algn="ctr"/>
                      <a:endParaRPr lang="pt-BR" sz="1200" dirty="0">
                        <a:solidFill>
                          <a:schemeClr val="tx1"/>
                        </a:solidFill>
                      </a:endParaRPr>
                    </a:p>
                  </a:txBody>
                  <a:tcPr/>
                </a:tc>
                <a:tc gridSpan="2">
                  <a:txBody>
                    <a:bodyPr/>
                    <a:lstStyle/>
                    <a:p>
                      <a:pPr algn="ctr"/>
                      <a:r>
                        <a:rPr lang="pt-BR" sz="1200" dirty="0">
                          <a:solidFill>
                            <a:schemeClr val="tx1"/>
                          </a:solidFill>
                        </a:rPr>
                        <a:t>31.12.2021</a:t>
                      </a:r>
                    </a:p>
                  </a:txBody>
                  <a:tcPr/>
                </a:tc>
                <a:tc hMerge="1">
                  <a:txBody>
                    <a:bodyPr/>
                    <a:lstStyle/>
                    <a:p>
                      <a:pPr algn="ctr"/>
                      <a:endParaRPr lang="pt-BR" sz="1200" dirty="0">
                        <a:solidFill>
                          <a:schemeClr val="tx1"/>
                        </a:solidFill>
                      </a:endParaRPr>
                    </a:p>
                  </a:txBody>
                  <a:tcPr/>
                </a:tc>
                <a:tc gridSpan="2">
                  <a:txBody>
                    <a:bodyPr/>
                    <a:lstStyle/>
                    <a:p>
                      <a:pPr algn="ctr"/>
                      <a:r>
                        <a:rPr lang="pt-BR" sz="1200" dirty="0">
                          <a:solidFill>
                            <a:schemeClr val="tx1"/>
                          </a:solidFill>
                        </a:rPr>
                        <a:t>31.12.2022 </a:t>
                      </a:r>
                    </a:p>
                  </a:txBody>
                  <a:tcPr/>
                </a:tc>
                <a:tc hMerge="1">
                  <a:txBody>
                    <a:bodyPr/>
                    <a:lstStyle/>
                    <a:p>
                      <a:pPr algn="ctr"/>
                      <a:endParaRPr lang="pt-BR" sz="1200" dirty="0">
                        <a:solidFill>
                          <a:schemeClr val="tx1"/>
                        </a:solidFill>
                      </a:endParaRPr>
                    </a:p>
                  </a:txBody>
                  <a:tcPr/>
                </a:tc>
                <a:extLst>
                  <a:ext uri="{0D108BD9-81ED-4DB2-BD59-A6C34878D82A}">
                    <a16:rowId xmlns:a16="http://schemas.microsoft.com/office/drawing/2014/main" val="10000"/>
                  </a:ext>
                </a:extLst>
              </a:tr>
              <a:tr h="260183">
                <a:tc>
                  <a:txBody>
                    <a:bodyPr/>
                    <a:lstStyle/>
                    <a:p>
                      <a:pPr algn="ctr"/>
                      <a:r>
                        <a:rPr lang="pt-BR" sz="1200" b="1" dirty="0">
                          <a:solidFill>
                            <a:schemeClr val="tx1"/>
                          </a:solidFill>
                        </a:rPr>
                        <a:t>Empresa</a:t>
                      </a:r>
                    </a:p>
                  </a:txBody>
                  <a:tcPr>
                    <a:solidFill>
                      <a:schemeClr val="accent1"/>
                    </a:solidFill>
                  </a:tcPr>
                </a:tc>
                <a:tc>
                  <a:txBody>
                    <a:bodyPr/>
                    <a:lstStyle/>
                    <a:p>
                      <a:pPr algn="ctr"/>
                      <a:r>
                        <a:rPr lang="pt-BR" sz="1200" b="1" dirty="0">
                          <a:solidFill>
                            <a:schemeClr val="tx1"/>
                          </a:solidFill>
                        </a:rPr>
                        <a:t>Ações</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R$ - mi</a:t>
                      </a:r>
                    </a:p>
                  </a:txBody>
                  <a:tcPr>
                    <a:solidFill>
                      <a:schemeClr val="accent1"/>
                    </a:solidFill>
                  </a:tcPr>
                </a:tc>
                <a:tc>
                  <a:txBody>
                    <a:bodyPr/>
                    <a:lstStyle/>
                    <a:p>
                      <a:pPr algn="ctr"/>
                      <a:r>
                        <a:rPr lang="pt-BR" sz="1200" b="1" dirty="0">
                          <a:solidFill>
                            <a:schemeClr val="tx1"/>
                          </a:solidFill>
                        </a:rPr>
                        <a:t>Ações</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R$ - mi</a:t>
                      </a:r>
                    </a:p>
                  </a:txBody>
                  <a:tcPr>
                    <a:solidFill>
                      <a:schemeClr val="accent1"/>
                    </a:solidFill>
                  </a:tcPr>
                </a:tc>
                <a:tc>
                  <a:txBody>
                    <a:bodyPr/>
                    <a:lstStyle/>
                    <a:p>
                      <a:pPr algn="ctr"/>
                      <a:r>
                        <a:rPr lang="pt-BR" sz="1200" b="1" dirty="0">
                          <a:solidFill>
                            <a:schemeClr val="tx1"/>
                          </a:solidFill>
                        </a:rPr>
                        <a:t>Ações</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R$ - mi</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Ações</a:t>
                      </a:r>
                    </a:p>
                  </a:txBody>
                  <a:tcP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R$  mi</a:t>
                      </a:r>
                    </a:p>
                  </a:txBody>
                  <a:tcPr>
                    <a:solidFill>
                      <a:schemeClr val="accent1"/>
                    </a:solidFill>
                  </a:tcPr>
                </a:tc>
                <a:extLst>
                  <a:ext uri="{0D108BD9-81ED-4DB2-BD59-A6C34878D82A}">
                    <a16:rowId xmlns:a16="http://schemas.microsoft.com/office/drawing/2014/main" val="10001"/>
                  </a:ext>
                </a:extLst>
              </a:tr>
              <a:tr h="260573">
                <a:tc>
                  <a:txBody>
                    <a:bodyPr/>
                    <a:lstStyle/>
                    <a:p>
                      <a:pPr algn="l"/>
                      <a:r>
                        <a:rPr lang="pt-BR" sz="1200" b="1" dirty="0">
                          <a:solidFill>
                            <a:schemeClr val="tx1"/>
                          </a:solidFill>
                        </a:rPr>
                        <a:t>Banco Inter (1)</a:t>
                      </a:r>
                    </a:p>
                  </a:txBody>
                  <a:tcPr/>
                </a:tc>
                <a:tc>
                  <a:txBody>
                    <a:bodyPr/>
                    <a:lstStyle/>
                    <a:p>
                      <a:pPr algn="r"/>
                      <a:endParaRPr lang="pt-BR" sz="1200" b="1" dirty="0">
                        <a:solidFill>
                          <a:schemeClr val="tx1"/>
                        </a:solidFill>
                      </a:endParaRPr>
                    </a:p>
                  </a:txBody>
                  <a:tcPr/>
                </a:tc>
                <a:tc>
                  <a:txBody>
                    <a:bodyPr/>
                    <a:lstStyle/>
                    <a:p>
                      <a:pPr algn="r"/>
                      <a:endParaRPr lang="pt-BR" sz="1200" b="1" dirty="0">
                        <a:solidFill>
                          <a:schemeClr val="tx1"/>
                        </a:solidFill>
                      </a:endParaRPr>
                    </a:p>
                  </a:txBody>
                  <a:tcPr/>
                </a:tc>
                <a:tc>
                  <a:txBody>
                    <a:bodyPr/>
                    <a:lstStyle/>
                    <a:p>
                      <a:pPr algn="r"/>
                      <a:r>
                        <a:rPr lang="pt-BR" sz="1200" b="1" dirty="0">
                          <a:solidFill>
                            <a:schemeClr val="tx1"/>
                          </a:solidFill>
                        </a:rPr>
                        <a:t>1.347</a:t>
                      </a:r>
                    </a:p>
                  </a:txBody>
                  <a:tcPr/>
                </a:tc>
                <a:tc>
                  <a:txBody>
                    <a:bodyPr/>
                    <a:lstStyle/>
                    <a:p>
                      <a:pPr algn="r"/>
                      <a:r>
                        <a:rPr lang="pt-BR" sz="1200" b="1" dirty="0">
                          <a:solidFill>
                            <a:schemeClr val="tx1"/>
                          </a:solidFill>
                        </a:rPr>
                        <a:t>91</a:t>
                      </a:r>
                    </a:p>
                  </a:txBody>
                  <a:tcPr/>
                </a:tc>
                <a:tc>
                  <a:txBody>
                    <a:bodyPr/>
                    <a:lstStyle/>
                    <a:p>
                      <a:pPr algn="r"/>
                      <a:r>
                        <a:rPr lang="pt-BR" sz="1200" b="1" dirty="0">
                          <a:solidFill>
                            <a:schemeClr val="tx1"/>
                          </a:solidFill>
                        </a:rPr>
                        <a:t>1.683</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extLst>
                  <a:ext uri="{0D108BD9-81ED-4DB2-BD59-A6C34878D82A}">
                    <a16:rowId xmlns:a16="http://schemas.microsoft.com/office/drawing/2014/main" val="10002"/>
                  </a:ext>
                </a:extLst>
              </a:tr>
              <a:tr h="260573">
                <a:tc>
                  <a:txBody>
                    <a:bodyPr/>
                    <a:lstStyle/>
                    <a:p>
                      <a:pPr algn="l"/>
                      <a:r>
                        <a:rPr lang="pt-BR" sz="1200" b="1" dirty="0">
                          <a:solidFill>
                            <a:schemeClr val="tx1"/>
                          </a:solidFill>
                        </a:rPr>
                        <a:t>Banco Modal</a:t>
                      </a:r>
                    </a:p>
                  </a:txBody>
                  <a:tcPr/>
                </a:tc>
                <a:tc>
                  <a:txBody>
                    <a:bodyPr/>
                    <a:lstStyle/>
                    <a:p>
                      <a:pPr algn="r"/>
                      <a:endParaRPr lang="pt-BR" sz="1200" b="1" dirty="0">
                        <a:solidFill>
                          <a:schemeClr val="tx1"/>
                        </a:solidFill>
                      </a:endParaRPr>
                    </a:p>
                  </a:txBody>
                  <a:tcPr/>
                </a:tc>
                <a:tc>
                  <a:txBody>
                    <a:bodyPr/>
                    <a:lstStyle/>
                    <a:p>
                      <a:pPr algn="r"/>
                      <a:endParaRPr lang="pt-BR" sz="1200" b="1" dirty="0">
                        <a:solidFill>
                          <a:schemeClr val="tx1"/>
                        </a:solidFill>
                      </a:endParaRPr>
                    </a:p>
                  </a:txBody>
                  <a:tcPr/>
                </a:tc>
                <a:tc>
                  <a:txBody>
                    <a:bodyPr/>
                    <a:lstStyle/>
                    <a:p>
                      <a:pPr algn="r"/>
                      <a:r>
                        <a:rPr lang="pt-BR" sz="1200" b="1" dirty="0">
                          <a:solidFill>
                            <a:schemeClr val="tx1"/>
                          </a:solidFill>
                        </a:rPr>
                        <a:t>3.600</a:t>
                      </a:r>
                    </a:p>
                  </a:txBody>
                  <a:tcPr/>
                </a:tc>
                <a:tc>
                  <a:txBody>
                    <a:bodyPr/>
                    <a:lstStyle/>
                    <a:p>
                      <a:pPr algn="r"/>
                      <a:r>
                        <a:rPr lang="pt-BR" sz="1200" b="1" dirty="0">
                          <a:solidFill>
                            <a:schemeClr val="tx1"/>
                          </a:solidFill>
                        </a:rPr>
                        <a:t>66</a:t>
                      </a:r>
                    </a:p>
                  </a:txBody>
                  <a:tcPr/>
                </a:tc>
                <a:tc>
                  <a:txBody>
                    <a:bodyPr/>
                    <a:lstStyle/>
                    <a:p>
                      <a:pPr algn="r"/>
                      <a:r>
                        <a:rPr lang="pt-BR" sz="1200" b="1" dirty="0">
                          <a:solidFill>
                            <a:schemeClr val="tx1"/>
                          </a:solidFill>
                        </a:rPr>
                        <a:t>3.600</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extLst>
                  <a:ext uri="{0D108BD9-81ED-4DB2-BD59-A6C34878D82A}">
                    <a16:rowId xmlns:a16="http://schemas.microsoft.com/office/drawing/2014/main" val="10003"/>
                  </a:ext>
                </a:extLst>
              </a:tr>
              <a:tr h="266793">
                <a:tc>
                  <a:txBody>
                    <a:bodyPr/>
                    <a:lstStyle/>
                    <a:p>
                      <a:pPr algn="l"/>
                      <a:r>
                        <a:rPr lang="pt-BR" sz="1200" b="1" dirty="0">
                          <a:solidFill>
                            <a:schemeClr val="tx1"/>
                          </a:solidFill>
                        </a:rPr>
                        <a:t>Caixa Seguridade</a:t>
                      </a:r>
                    </a:p>
                  </a:txBody>
                  <a:tcPr/>
                </a:tc>
                <a:tc>
                  <a:txBody>
                    <a:bodyPr/>
                    <a:lstStyle/>
                    <a:p>
                      <a:pPr algn="r"/>
                      <a:endParaRPr lang="pt-BR" sz="1200" b="1" dirty="0">
                        <a:solidFill>
                          <a:schemeClr val="tx1"/>
                        </a:solidFill>
                      </a:endParaRPr>
                    </a:p>
                  </a:txBody>
                  <a:tcPr/>
                </a:tc>
                <a:tc>
                  <a:txBody>
                    <a:bodyPr/>
                    <a:lstStyle/>
                    <a:p>
                      <a:pPr algn="r"/>
                      <a:endParaRPr lang="pt-BR" sz="1200" b="1" dirty="0">
                        <a:solidFill>
                          <a:schemeClr val="tx1"/>
                        </a:solidFill>
                      </a:endParaRPr>
                    </a:p>
                  </a:txBody>
                  <a:tcPr/>
                </a:tc>
                <a:tc>
                  <a:txBody>
                    <a:bodyPr/>
                    <a:lstStyle/>
                    <a:p>
                      <a:pPr algn="r"/>
                      <a:r>
                        <a:rPr lang="pt-BR" sz="1200" b="1" dirty="0">
                          <a:solidFill>
                            <a:schemeClr val="tx1"/>
                          </a:solidFill>
                        </a:rPr>
                        <a:t>44.196</a:t>
                      </a:r>
                    </a:p>
                  </a:txBody>
                  <a:tcPr/>
                </a:tc>
                <a:tc>
                  <a:txBody>
                    <a:bodyPr/>
                    <a:lstStyle/>
                    <a:p>
                      <a:pPr algn="r"/>
                      <a:r>
                        <a:rPr lang="pt-BR" sz="1200" b="1" dirty="0">
                          <a:solidFill>
                            <a:schemeClr val="tx1"/>
                          </a:solidFill>
                        </a:rPr>
                        <a:t>577</a:t>
                      </a:r>
                    </a:p>
                  </a:txBody>
                  <a:tcPr/>
                </a:tc>
                <a:tc>
                  <a:txBody>
                    <a:bodyPr/>
                    <a:lstStyle/>
                    <a:p>
                      <a:pPr algn="r"/>
                      <a:r>
                        <a:rPr lang="pt-BR" sz="1200" b="1" dirty="0">
                          <a:solidFill>
                            <a:schemeClr val="tx1"/>
                          </a:solidFill>
                        </a:rPr>
                        <a:t>44.196</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369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44.196</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369</a:t>
                      </a:r>
                    </a:p>
                  </a:txBody>
                  <a:tcPr/>
                </a:tc>
                <a:extLst>
                  <a:ext uri="{0D108BD9-81ED-4DB2-BD59-A6C34878D82A}">
                    <a16:rowId xmlns:a16="http://schemas.microsoft.com/office/drawing/2014/main" val="10004"/>
                  </a:ext>
                </a:extLst>
              </a:tr>
              <a:tr h="260573">
                <a:tc>
                  <a:txBody>
                    <a:bodyPr/>
                    <a:lstStyle/>
                    <a:p>
                      <a:pPr algn="l"/>
                      <a:r>
                        <a:rPr lang="pt-BR" sz="1200" b="1" dirty="0">
                          <a:solidFill>
                            <a:schemeClr val="tx1"/>
                          </a:solidFill>
                        </a:rPr>
                        <a:t>Grupo Mateus</a:t>
                      </a:r>
                    </a:p>
                  </a:txBody>
                  <a:tcPr/>
                </a:tc>
                <a:tc>
                  <a:txBody>
                    <a:bodyPr/>
                    <a:lstStyle/>
                    <a:p>
                      <a:pPr algn="r"/>
                      <a:r>
                        <a:rPr lang="pt-BR" sz="1200" b="1" dirty="0">
                          <a:solidFill>
                            <a:schemeClr val="tx1"/>
                          </a:solidFill>
                        </a:rPr>
                        <a:t>6.955</a:t>
                      </a:r>
                    </a:p>
                  </a:txBody>
                  <a:tcPr/>
                </a:tc>
                <a:tc>
                  <a:txBody>
                    <a:bodyPr/>
                    <a:lstStyle/>
                    <a:p>
                      <a:pPr algn="r"/>
                      <a:r>
                        <a:rPr lang="pt-BR" sz="1200" b="1" dirty="0">
                          <a:solidFill>
                            <a:schemeClr val="tx1"/>
                          </a:solidFill>
                        </a:rPr>
                        <a:t>58</a:t>
                      </a:r>
                    </a:p>
                  </a:txBody>
                  <a:tcPr/>
                </a:tc>
                <a:tc>
                  <a:txBody>
                    <a:bodyPr/>
                    <a:lstStyle/>
                    <a:p>
                      <a:pPr algn="r"/>
                      <a:r>
                        <a:rPr lang="pt-BR" sz="1200" b="1" dirty="0">
                          <a:solidFill>
                            <a:schemeClr val="tx1"/>
                          </a:solidFill>
                        </a:rPr>
                        <a:t>6.955</a:t>
                      </a:r>
                    </a:p>
                  </a:txBody>
                  <a:tcPr/>
                </a:tc>
                <a:tc>
                  <a:txBody>
                    <a:bodyPr/>
                    <a:lstStyle/>
                    <a:p>
                      <a:pPr algn="r"/>
                      <a:r>
                        <a:rPr lang="pt-BR" sz="1200" b="1" dirty="0">
                          <a:solidFill>
                            <a:schemeClr val="tx1"/>
                          </a:solidFill>
                        </a:rPr>
                        <a:t>55</a:t>
                      </a:r>
                    </a:p>
                  </a:txBody>
                  <a:tcPr/>
                </a:tc>
                <a:tc>
                  <a:txBody>
                    <a:bodyPr/>
                    <a:lstStyle/>
                    <a:p>
                      <a:pPr algn="r"/>
                      <a:r>
                        <a:rPr lang="pt-BR" sz="1200" b="1" dirty="0">
                          <a:solidFill>
                            <a:schemeClr val="tx1"/>
                          </a:solidFill>
                        </a:rPr>
                        <a:t>6.955</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41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extLst>
                  <a:ext uri="{0D108BD9-81ED-4DB2-BD59-A6C34878D82A}">
                    <a16:rowId xmlns:a16="http://schemas.microsoft.com/office/drawing/2014/main" val="10005"/>
                  </a:ext>
                </a:extLst>
              </a:tr>
              <a:tr h="280023">
                <a:tc>
                  <a:txBody>
                    <a:bodyPr/>
                    <a:lstStyle/>
                    <a:p>
                      <a:pPr algn="l"/>
                      <a:r>
                        <a:rPr lang="pt-BR" sz="1200" b="1" dirty="0" err="1">
                          <a:solidFill>
                            <a:schemeClr val="tx1"/>
                          </a:solidFill>
                        </a:rPr>
                        <a:t>Hapvida</a:t>
                      </a:r>
                      <a:endParaRPr lang="pt-BR" sz="1200" b="1" dirty="0">
                        <a:solidFill>
                          <a:schemeClr val="tx1"/>
                        </a:solidFill>
                      </a:endParaRPr>
                    </a:p>
                  </a:txBody>
                  <a:tcPr/>
                </a:tc>
                <a:tc>
                  <a:txBody>
                    <a:bodyPr/>
                    <a:lstStyle/>
                    <a:p>
                      <a:pPr algn="r"/>
                      <a:r>
                        <a:rPr lang="pt-BR" sz="1200" b="1" dirty="0">
                          <a:solidFill>
                            <a:schemeClr val="tx1"/>
                          </a:solidFill>
                        </a:rPr>
                        <a:t>20.427</a:t>
                      </a:r>
                    </a:p>
                  </a:txBody>
                  <a:tcPr/>
                </a:tc>
                <a:tc>
                  <a:txBody>
                    <a:bodyPr/>
                    <a:lstStyle/>
                    <a:p>
                      <a:pPr algn="r"/>
                      <a:r>
                        <a:rPr lang="pt-BR" sz="1200" b="1" dirty="0">
                          <a:solidFill>
                            <a:schemeClr val="tx1"/>
                          </a:solidFill>
                        </a:rPr>
                        <a:t>311</a:t>
                      </a:r>
                    </a:p>
                  </a:txBody>
                  <a:tcPr/>
                </a:tc>
                <a:tc>
                  <a:txBody>
                    <a:bodyPr/>
                    <a:lstStyle/>
                    <a:p>
                      <a:pPr algn="r"/>
                      <a:r>
                        <a:rPr lang="pt-BR" sz="1200" b="1" dirty="0">
                          <a:solidFill>
                            <a:schemeClr val="tx1"/>
                          </a:solidFill>
                        </a:rPr>
                        <a:t>20.427</a:t>
                      </a:r>
                    </a:p>
                  </a:txBody>
                  <a:tcPr/>
                </a:tc>
                <a:tc>
                  <a:txBody>
                    <a:bodyPr/>
                    <a:lstStyle/>
                    <a:p>
                      <a:pPr algn="r"/>
                      <a:r>
                        <a:rPr lang="pt-BR" sz="1200" b="1" dirty="0">
                          <a:solidFill>
                            <a:schemeClr val="tx1"/>
                          </a:solidFill>
                        </a:rPr>
                        <a:t>314</a:t>
                      </a:r>
                    </a:p>
                  </a:txBody>
                  <a:tcPr/>
                </a:tc>
                <a:tc>
                  <a:txBody>
                    <a:bodyPr/>
                    <a:lstStyle/>
                    <a:p>
                      <a:pPr algn="r"/>
                      <a:r>
                        <a:rPr lang="pt-BR" sz="1200" b="1" dirty="0">
                          <a:solidFill>
                            <a:schemeClr val="tx1"/>
                          </a:solidFill>
                        </a:rPr>
                        <a:t>18.497</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192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21.952</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111</a:t>
                      </a:r>
                    </a:p>
                  </a:txBody>
                  <a:tcPr/>
                </a:tc>
                <a:extLst>
                  <a:ext uri="{0D108BD9-81ED-4DB2-BD59-A6C34878D82A}">
                    <a16:rowId xmlns:a16="http://schemas.microsoft.com/office/drawing/2014/main" val="10006"/>
                  </a:ext>
                </a:extLst>
              </a:tr>
              <a:tr h="271168">
                <a:tc>
                  <a:txBody>
                    <a:bodyPr/>
                    <a:lstStyle/>
                    <a:p>
                      <a:pPr algn="l"/>
                      <a:r>
                        <a:rPr lang="pt-BR" sz="1200" b="1" dirty="0">
                          <a:solidFill>
                            <a:schemeClr val="tx1"/>
                          </a:solidFill>
                        </a:rPr>
                        <a:t>Localiza </a:t>
                      </a:r>
                    </a:p>
                  </a:txBody>
                  <a:tcPr/>
                </a:tc>
                <a:tc>
                  <a:txBody>
                    <a:bodyPr/>
                    <a:lstStyle/>
                    <a:p>
                      <a:pPr algn="r"/>
                      <a:r>
                        <a:rPr lang="pt-BR" sz="1200" b="1" dirty="0">
                          <a:solidFill>
                            <a:schemeClr val="tx1"/>
                          </a:solidFill>
                        </a:rPr>
                        <a:t>11.429</a:t>
                      </a:r>
                    </a:p>
                  </a:txBody>
                  <a:tcPr/>
                </a:tc>
                <a:tc>
                  <a:txBody>
                    <a:bodyPr/>
                    <a:lstStyle/>
                    <a:p>
                      <a:pPr algn="r"/>
                      <a:r>
                        <a:rPr lang="pt-BR" sz="1200" b="1" dirty="0">
                          <a:solidFill>
                            <a:schemeClr val="tx1"/>
                          </a:solidFill>
                        </a:rPr>
                        <a:t>788</a:t>
                      </a:r>
                    </a:p>
                  </a:txBody>
                  <a:tcPr/>
                </a:tc>
                <a:tc>
                  <a:txBody>
                    <a:bodyPr/>
                    <a:lstStyle/>
                    <a:p>
                      <a:pPr algn="r"/>
                      <a:r>
                        <a:rPr lang="pt-BR" sz="1200" b="1" dirty="0">
                          <a:solidFill>
                            <a:schemeClr val="tx1"/>
                          </a:solidFill>
                        </a:rPr>
                        <a:t>11.264</a:t>
                      </a:r>
                    </a:p>
                  </a:txBody>
                  <a:tcPr/>
                </a:tc>
                <a:tc>
                  <a:txBody>
                    <a:bodyPr/>
                    <a:lstStyle/>
                    <a:p>
                      <a:pPr algn="r"/>
                      <a:r>
                        <a:rPr lang="pt-BR" sz="1200" b="1" dirty="0">
                          <a:solidFill>
                            <a:schemeClr val="tx1"/>
                          </a:solidFill>
                        </a:rPr>
                        <a:t>720</a:t>
                      </a:r>
                    </a:p>
                  </a:txBody>
                  <a:tcPr/>
                </a:tc>
                <a:tc>
                  <a:txBody>
                    <a:bodyPr/>
                    <a:lstStyle/>
                    <a:p>
                      <a:pPr algn="r"/>
                      <a:r>
                        <a:rPr lang="pt-BR" sz="1200" b="1" dirty="0">
                          <a:solidFill>
                            <a:schemeClr val="tx1"/>
                          </a:solidFill>
                        </a:rPr>
                        <a:t>10.209</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541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9.444</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500</a:t>
                      </a:r>
                    </a:p>
                  </a:txBody>
                  <a:tcPr/>
                </a:tc>
                <a:extLst>
                  <a:ext uri="{0D108BD9-81ED-4DB2-BD59-A6C34878D82A}">
                    <a16:rowId xmlns:a16="http://schemas.microsoft.com/office/drawing/2014/main" val="10007"/>
                  </a:ext>
                </a:extLst>
              </a:tr>
              <a:tr h="247779">
                <a:tc>
                  <a:txBody>
                    <a:bodyPr/>
                    <a:lstStyle/>
                    <a:p>
                      <a:pPr algn="l"/>
                      <a:r>
                        <a:rPr lang="pt-BR" sz="1200" b="1" dirty="0">
                          <a:solidFill>
                            <a:schemeClr val="tx1"/>
                          </a:solidFill>
                        </a:rPr>
                        <a:t>Lojas Renner</a:t>
                      </a:r>
                    </a:p>
                  </a:txBody>
                  <a:tcPr/>
                </a:tc>
                <a:tc>
                  <a:txBody>
                    <a:bodyPr/>
                    <a:lstStyle/>
                    <a:p>
                      <a:pPr algn="r"/>
                      <a:r>
                        <a:rPr lang="pt-BR" sz="1200" b="1" dirty="0">
                          <a:solidFill>
                            <a:schemeClr val="tx1"/>
                          </a:solidFill>
                        </a:rPr>
                        <a:t>10.267</a:t>
                      </a:r>
                    </a:p>
                  </a:txBody>
                  <a:tcPr/>
                </a:tc>
                <a:tc>
                  <a:txBody>
                    <a:bodyPr/>
                    <a:lstStyle/>
                    <a:p>
                      <a:pPr algn="r"/>
                      <a:r>
                        <a:rPr lang="pt-BR" sz="1200" b="1" dirty="0">
                          <a:solidFill>
                            <a:schemeClr val="tx1"/>
                          </a:solidFill>
                        </a:rPr>
                        <a:t>447</a:t>
                      </a:r>
                    </a:p>
                  </a:txBody>
                  <a:tcPr/>
                </a:tc>
                <a:tc>
                  <a:txBody>
                    <a:bodyPr/>
                    <a:lstStyle/>
                    <a:p>
                      <a:pPr algn="r"/>
                      <a:r>
                        <a:rPr lang="pt-BR" sz="1200" b="1" dirty="0">
                          <a:solidFill>
                            <a:schemeClr val="tx1"/>
                          </a:solidFill>
                        </a:rPr>
                        <a:t>10.267</a:t>
                      </a:r>
                    </a:p>
                  </a:txBody>
                  <a:tcPr/>
                </a:tc>
                <a:tc>
                  <a:txBody>
                    <a:bodyPr/>
                    <a:lstStyle/>
                    <a:p>
                      <a:pPr algn="r"/>
                      <a:r>
                        <a:rPr lang="pt-BR" sz="1200" b="1" dirty="0">
                          <a:solidFill>
                            <a:schemeClr val="tx1"/>
                          </a:solidFill>
                        </a:rPr>
                        <a:t>454</a:t>
                      </a:r>
                    </a:p>
                  </a:txBody>
                  <a:tcPr/>
                </a:tc>
                <a:tc>
                  <a:txBody>
                    <a:bodyPr/>
                    <a:lstStyle/>
                    <a:p>
                      <a:pPr algn="r"/>
                      <a:r>
                        <a:rPr lang="pt-BR" sz="1200" b="1" dirty="0">
                          <a:solidFill>
                            <a:schemeClr val="tx1"/>
                          </a:solidFill>
                        </a:rPr>
                        <a:t>10.681</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261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7.864</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161</a:t>
                      </a:r>
                    </a:p>
                  </a:txBody>
                  <a:tcPr/>
                </a:tc>
                <a:extLst>
                  <a:ext uri="{0D108BD9-81ED-4DB2-BD59-A6C34878D82A}">
                    <a16:rowId xmlns:a16="http://schemas.microsoft.com/office/drawing/2014/main" val="10008"/>
                  </a:ext>
                </a:extLst>
              </a:tr>
              <a:tr h="260573">
                <a:tc>
                  <a:txBody>
                    <a:bodyPr/>
                    <a:lstStyle/>
                    <a:p>
                      <a:pPr algn="l"/>
                      <a:r>
                        <a:rPr lang="pt-BR" sz="1200" b="1" dirty="0" err="1">
                          <a:solidFill>
                            <a:schemeClr val="tx1"/>
                          </a:solidFill>
                        </a:rPr>
                        <a:t>Mater</a:t>
                      </a:r>
                      <a:r>
                        <a:rPr lang="pt-BR" sz="1200" b="1" dirty="0">
                          <a:solidFill>
                            <a:schemeClr val="tx1"/>
                          </a:solidFill>
                        </a:rPr>
                        <a:t> Dei</a:t>
                      </a:r>
                    </a:p>
                  </a:txBody>
                  <a:tcPr/>
                </a:tc>
                <a:tc>
                  <a:txBody>
                    <a:bodyPr/>
                    <a:lstStyle/>
                    <a:p>
                      <a:pPr algn="r"/>
                      <a:endParaRPr lang="pt-BR" sz="1200" b="1" dirty="0">
                        <a:solidFill>
                          <a:schemeClr val="tx1"/>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pt-BR" sz="1200" b="1" dirty="0">
                        <a:solidFill>
                          <a:schemeClr val="tx1"/>
                        </a:solidFill>
                      </a:endParaRPr>
                    </a:p>
                  </a:txBody>
                  <a:tcPr/>
                </a:tc>
                <a:tc>
                  <a:txBody>
                    <a:bodyPr/>
                    <a:lstStyle/>
                    <a:p>
                      <a:pPr algn="r"/>
                      <a:r>
                        <a:rPr lang="pt-BR" sz="1200" b="1" dirty="0">
                          <a:solidFill>
                            <a:schemeClr val="tx1"/>
                          </a:solidFill>
                        </a:rPr>
                        <a:t>4.580</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76</a:t>
                      </a:r>
                    </a:p>
                  </a:txBody>
                  <a:tcPr/>
                </a:tc>
                <a:tc>
                  <a:txBody>
                    <a:bodyPr/>
                    <a:lstStyle/>
                    <a:p>
                      <a:pPr algn="r"/>
                      <a:r>
                        <a:rPr lang="pt-BR" sz="1200" b="1" dirty="0">
                          <a:solidFill>
                            <a:schemeClr val="tx1"/>
                          </a:solidFill>
                        </a:rPr>
                        <a:t>4.580</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61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4.580</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33</a:t>
                      </a:r>
                    </a:p>
                  </a:txBody>
                  <a:tcPr/>
                </a:tc>
                <a:extLst>
                  <a:ext uri="{0D108BD9-81ED-4DB2-BD59-A6C34878D82A}">
                    <a16:rowId xmlns:a16="http://schemas.microsoft.com/office/drawing/2014/main" val="10009"/>
                  </a:ext>
                </a:extLst>
              </a:tr>
              <a:tr h="260573">
                <a:tc>
                  <a:txBody>
                    <a:bodyPr/>
                    <a:lstStyle/>
                    <a:p>
                      <a:pPr algn="l"/>
                      <a:r>
                        <a:rPr lang="pt-BR" sz="1200" b="1" dirty="0" err="1">
                          <a:solidFill>
                            <a:schemeClr val="tx1"/>
                          </a:solidFill>
                        </a:rPr>
                        <a:t>Notredame</a:t>
                      </a:r>
                      <a:endParaRPr lang="pt-BR" sz="1200" b="1" dirty="0">
                        <a:solidFill>
                          <a:schemeClr val="tx1"/>
                        </a:solidFill>
                      </a:endParaRPr>
                    </a:p>
                  </a:txBody>
                  <a:tcPr/>
                </a:tc>
                <a:tc>
                  <a:txBody>
                    <a:bodyPr/>
                    <a:lstStyle/>
                    <a:p>
                      <a:pPr algn="r"/>
                      <a:r>
                        <a:rPr lang="pt-BR" sz="1200" b="1" dirty="0">
                          <a:solidFill>
                            <a:schemeClr val="tx1"/>
                          </a:solidFill>
                        </a:rPr>
                        <a:t>2.808</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220</a:t>
                      </a:r>
                    </a:p>
                  </a:txBody>
                  <a:tcPr/>
                </a:tc>
                <a:tc>
                  <a:txBody>
                    <a:bodyPr/>
                    <a:lstStyle/>
                    <a:p>
                      <a:pPr algn="r"/>
                      <a:r>
                        <a:rPr lang="pt-BR" sz="1200" b="1" dirty="0">
                          <a:solidFill>
                            <a:schemeClr val="tx1"/>
                          </a:solidFill>
                        </a:rPr>
                        <a:t>2.808</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238</a:t>
                      </a:r>
                    </a:p>
                  </a:txBody>
                  <a:tcPr/>
                </a:tc>
                <a:tc>
                  <a:txBody>
                    <a:bodyPr/>
                    <a:lstStyle/>
                    <a:p>
                      <a:pPr algn="r"/>
                      <a:r>
                        <a:rPr lang="pt-BR" sz="1200" b="1" dirty="0">
                          <a:solidFill>
                            <a:schemeClr val="tx1"/>
                          </a:solidFill>
                        </a:rPr>
                        <a:t>2.127</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128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-o-</a:t>
                      </a:r>
                    </a:p>
                  </a:txBody>
                  <a:tcPr/>
                </a:tc>
                <a:extLst>
                  <a:ext uri="{0D108BD9-81ED-4DB2-BD59-A6C34878D82A}">
                    <a16:rowId xmlns:a16="http://schemas.microsoft.com/office/drawing/2014/main" val="10010"/>
                  </a:ext>
                </a:extLst>
              </a:tr>
              <a:tr h="260573">
                <a:tc>
                  <a:txBody>
                    <a:bodyPr/>
                    <a:lstStyle/>
                    <a:p>
                      <a:pPr algn="l"/>
                      <a:r>
                        <a:rPr lang="pt-BR" sz="1200" b="1" dirty="0">
                          <a:solidFill>
                            <a:schemeClr val="tx1"/>
                          </a:solidFill>
                        </a:rPr>
                        <a:t>PET Center</a:t>
                      </a:r>
                    </a:p>
                  </a:txBody>
                  <a:tcPr/>
                </a:tc>
                <a:tc>
                  <a:txBody>
                    <a:bodyPr/>
                    <a:lstStyle/>
                    <a:p>
                      <a:pPr algn="r"/>
                      <a:r>
                        <a:rPr lang="pt-BR" sz="1200" b="1" dirty="0">
                          <a:solidFill>
                            <a:schemeClr val="tx1"/>
                          </a:solidFill>
                        </a:rPr>
                        <a:t>1.367</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26</a:t>
                      </a:r>
                    </a:p>
                  </a:txBody>
                  <a:tcPr/>
                </a:tc>
                <a:tc>
                  <a:txBody>
                    <a:bodyPr/>
                    <a:lstStyle/>
                    <a:p>
                      <a:pPr algn="r"/>
                      <a:r>
                        <a:rPr lang="pt-BR" sz="1200" b="1" dirty="0">
                          <a:solidFill>
                            <a:schemeClr val="tx1"/>
                          </a:solidFill>
                        </a:rPr>
                        <a:t>3.818</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98</a:t>
                      </a:r>
                    </a:p>
                  </a:txBody>
                  <a:tcPr/>
                </a:tc>
                <a:tc>
                  <a:txBody>
                    <a:bodyPr/>
                    <a:lstStyle/>
                    <a:p>
                      <a:pPr algn="r"/>
                      <a:r>
                        <a:rPr lang="pt-BR" sz="1200" b="1" dirty="0">
                          <a:solidFill>
                            <a:schemeClr val="tx1"/>
                          </a:solidFill>
                        </a:rPr>
                        <a:t>3.696</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60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1.670</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10</a:t>
                      </a:r>
                    </a:p>
                  </a:txBody>
                  <a:tcPr/>
                </a:tc>
                <a:extLst>
                  <a:ext uri="{0D108BD9-81ED-4DB2-BD59-A6C34878D82A}">
                    <a16:rowId xmlns:a16="http://schemas.microsoft.com/office/drawing/2014/main" val="10011"/>
                  </a:ext>
                </a:extLst>
              </a:tr>
              <a:tr h="260573">
                <a:tc>
                  <a:txBody>
                    <a:bodyPr/>
                    <a:lstStyle/>
                    <a:p>
                      <a:pPr algn="l"/>
                      <a:r>
                        <a:rPr lang="pt-BR" sz="1200" b="1" dirty="0">
                          <a:solidFill>
                            <a:schemeClr val="tx1"/>
                          </a:solidFill>
                        </a:rPr>
                        <a:t>Rede D’</a:t>
                      </a:r>
                      <a:r>
                        <a:rPr lang="pt-BR" sz="1200" b="1" dirty="0" err="1">
                          <a:solidFill>
                            <a:schemeClr val="tx1"/>
                          </a:solidFill>
                        </a:rPr>
                        <a:t>Or</a:t>
                      </a:r>
                      <a:endParaRPr lang="pt-BR" sz="1200" b="1" dirty="0">
                        <a:solidFill>
                          <a:schemeClr val="tx1"/>
                        </a:solidFill>
                      </a:endParaRPr>
                    </a:p>
                  </a:txBody>
                  <a:tcPr/>
                </a:tc>
                <a:tc>
                  <a:txBody>
                    <a:bodyPr/>
                    <a:lstStyle/>
                    <a:p>
                      <a:pPr algn="r"/>
                      <a:r>
                        <a:rPr lang="pt-BR" sz="1200" b="1" dirty="0">
                          <a:solidFill>
                            <a:schemeClr val="tx1"/>
                          </a:solidFill>
                        </a:rPr>
                        <a:t>3.046</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208</a:t>
                      </a:r>
                    </a:p>
                  </a:txBody>
                  <a:tcPr/>
                </a:tc>
                <a:tc>
                  <a:txBody>
                    <a:bodyPr/>
                    <a:lstStyle/>
                    <a:p>
                      <a:pPr algn="r"/>
                      <a:r>
                        <a:rPr lang="pt-BR" sz="1200" b="1" dirty="0">
                          <a:solidFill>
                            <a:schemeClr val="tx1"/>
                          </a:solidFill>
                        </a:rPr>
                        <a:t>3.046</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210</a:t>
                      </a:r>
                    </a:p>
                  </a:txBody>
                  <a:tcPr/>
                </a:tc>
                <a:tc>
                  <a:txBody>
                    <a:bodyPr/>
                    <a:lstStyle/>
                    <a:p>
                      <a:pPr algn="r"/>
                      <a:r>
                        <a:rPr lang="pt-BR" sz="1200" b="1" dirty="0">
                          <a:solidFill>
                            <a:schemeClr val="tx1"/>
                          </a:solidFill>
                        </a:rPr>
                        <a:t>3.100</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138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2.622</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77</a:t>
                      </a:r>
                    </a:p>
                  </a:txBody>
                  <a:tcPr/>
                </a:tc>
                <a:extLst>
                  <a:ext uri="{0D108BD9-81ED-4DB2-BD59-A6C34878D82A}">
                    <a16:rowId xmlns:a16="http://schemas.microsoft.com/office/drawing/2014/main" val="10012"/>
                  </a:ext>
                </a:extLst>
              </a:tr>
              <a:tr h="239058">
                <a:tc>
                  <a:txBody>
                    <a:bodyPr/>
                    <a:lstStyle/>
                    <a:p>
                      <a:pPr algn="l"/>
                      <a:r>
                        <a:rPr lang="pt-BR" sz="1200" b="1" dirty="0">
                          <a:solidFill>
                            <a:schemeClr val="tx1"/>
                          </a:solidFill>
                        </a:rPr>
                        <a:t>Rumo</a:t>
                      </a:r>
                    </a:p>
                  </a:txBody>
                  <a:tcPr/>
                </a:tc>
                <a:tc>
                  <a:txBody>
                    <a:bodyPr/>
                    <a:lstStyle/>
                    <a:p>
                      <a:pPr algn="r"/>
                      <a:r>
                        <a:rPr lang="pt-BR" sz="1200" b="1" dirty="0">
                          <a:solidFill>
                            <a:schemeClr val="tx1"/>
                          </a:solidFill>
                        </a:rPr>
                        <a:t>18.298</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364</a:t>
                      </a:r>
                    </a:p>
                  </a:txBody>
                  <a:tcPr/>
                </a:tc>
                <a:tc>
                  <a:txBody>
                    <a:bodyPr/>
                    <a:lstStyle/>
                    <a:p>
                      <a:pPr algn="r"/>
                      <a:r>
                        <a:rPr lang="pt-BR" sz="1200" b="1" dirty="0">
                          <a:solidFill>
                            <a:schemeClr val="tx1"/>
                          </a:solidFill>
                        </a:rPr>
                        <a:t>18.206</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348</a:t>
                      </a:r>
                    </a:p>
                  </a:txBody>
                  <a:tcPr/>
                </a:tc>
                <a:tc>
                  <a:txBody>
                    <a:bodyPr/>
                    <a:lstStyle/>
                    <a:p>
                      <a:pPr algn="r"/>
                      <a:r>
                        <a:rPr lang="pt-BR" sz="1200" b="1" dirty="0">
                          <a:solidFill>
                            <a:schemeClr val="tx1"/>
                          </a:solidFill>
                        </a:rPr>
                        <a:t>16.358</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290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14.093</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262</a:t>
                      </a:r>
                    </a:p>
                  </a:txBody>
                  <a:tcPr/>
                </a:tc>
                <a:extLst>
                  <a:ext uri="{0D108BD9-81ED-4DB2-BD59-A6C34878D82A}">
                    <a16:rowId xmlns:a16="http://schemas.microsoft.com/office/drawing/2014/main" val="10013"/>
                  </a:ext>
                </a:extLst>
              </a:tr>
              <a:tr h="264407">
                <a:tc>
                  <a:txBody>
                    <a:bodyPr/>
                    <a:lstStyle/>
                    <a:p>
                      <a:pPr algn="l"/>
                      <a:r>
                        <a:rPr lang="pt-BR" sz="1200" b="1" dirty="0">
                          <a:solidFill>
                            <a:schemeClr val="tx1"/>
                          </a:solidFill>
                        </a:rPr>
                        <a:t>Total</a:t>
                      </a:r>
                    </a:p>
                  </a:txBody>
                  <a:tcPr/>
                </a:tc>
                <a:tc>
                  <a:txBody>
                    <a:bodyPr/>
                    <a:lstStyle/>
                    <a:p>
                      <a:pPr algn="r"/>
                      <a:r>
                        <a:rPr lang="pt-BR" sz="1200" b="1" dirty="0">
                          <a:solidFill>
                            <a:schemeClr val="tx1"/>
                          </a:solidFill>
                        </a:rPr>
                        <a:t>74.597</a:t>
                      </a:r>
                    </a:p>
                  </a:txBody>
                  <a:tcPr/>
                </a:tc>
                <a:tc>
                  <a:txBody>
                    <a:bodyPr/>
                    <a:lstStyle/>
                    <a:p>
                      <a:pPr algn="r"/>
                      <a:r>
                        <a:rPr lang="pt-BR" sz="1200" b="1" dirty="0">
                          <a:solidFill>
                            <a:schemeClr val="tx1"/>
                          </a:solidFill>
                        </a:rPr>
                        <a:t>2.422</a:t>
                      </a:r>
                    </a:p>
                  </a:txBody>
                  <a:tcPr/>
                </a:tc>
                <a:tc>
                  <a:txBody>
                    <a:bodyPr/>
                    <a:lstStyle/>
                    <a:p>
                      <a:pPr algn="r"/>
                      <a:r>
                        <a:rPr lang="pt-BR" sz="1200" b="1" dirty="0">
                          <a:solidFill>
                            <a:schemeClr val="tx1"/>
                          </a:solidFill>
                        </a:rPr>
                        <a:t>130.514</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3.247</a:t>
                      </a:r>
                    </a:p>
                  </a:txBody>
                  <a:tcPr/>
                </a:tc>
                <a:tc>
                  <a:txBody>
                    <a:bodyPr/>
                    <a:lstStyle/>
                    <a:p>
                      <a:pPr algn="r"/>
                      <a:r>
                        <a:rPr lang="pt-BR" sz="1200" b="1" dirty="0">
                          <a:solidFill>
                            <a:schemeClr val="tx1"/>
                          </a:solidFill>
                        </a:rPr>
                        <a:t>125.682</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2.158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106.421</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1.523</a:t>
                      </a:r>
                    </a:p>
                  </a:txBody>
                  <a:tcPr/>
                </a:tc>
                <a:extLst>
                  <a:ext uri="{0D108BD9-81ED-4DB2-BD59-A6C34878D82A}">
                    <a16:rowId xmlns:a16="http://schemas.microsoft.com/office/drawing/2014/main" val="10014"/>
                  </a:ext>
                </a:extLst>
              </a:tr>
              <a:tr h="277862">
                <a:tc gridSpan="9">
                  <a:txBody>
                    <a:bodyPr/>
                    <a:lstStyle/>
                    <a:p>
                      <a:pPr algn="l"/>
                      <a:r>
                        <a:rPr lang="pt-BR" sz="1200" b="1" dirty="0">
                          <a:solidFill>
                            <a:schemeClr val="tx1"/>
                          </a:solidFill>
                        </a:rPr>
                        <a:t>1-Banco </a:t>
                      </a:r>
                      <a:r>
                        <a:rPr lang="pt-BR" sz="1200" b="1" dirty="0" err="1">
                          <a:solidFill>
                            <a:schemeClr val="tx1"/>
                          </a:solidFill>
                        </a:rPr>
                        <a:t>Inter-Valor</a:t>
                      </a:r>
                      <a:r>
                        <a:rPr lang="pt-BR" sz="1200" b="1" dirty="0">
                          <a:solidFill>
                            <a:schemeClr val="tx1"/>
                          </a:solidFill>
                        </a:rPr>
                        <a:t> inicial em 07/21.  </a:t>
                      </a:r>
                    </a:p>
                  </a:txBody>
                  <a:tcPr/>
                </a:tc>
                <a:tc hMerge="1">
                  <a:txBody>
                    <a:bodyPr/>
                    <a:lstStyle/>
                    <a:p>
                      <a:pPr algn="r"/>
                      <a:endParaRPr lang="pt-BR" sz="1200" b="1" dirty="0">
                        <a:solidFill>
                          <a:schemeClr val="tx1"/>
                        </a:solidFill>
                      </a:endParaRPr>
                    </a:p>
                  </a:txBody>
                  <a:tcPr/>
                </a:tc>
                <a:tc hMerge="1">
                  <a:txBody>
                    <a:bodyPr/>
                    <a:lstStyle/>
                    <a:p>
                      <a:pPr algn="r"/>
                      <a:endParaRPr lang="pt-BR" sz="1200" b="1" dirty="0">
                        <a:solidFill>
                          <a:schemeClr val="tx1"/>
                        </a:solidFill>
                      </a:endParaRPr>
                    </a:p>
                  </a:txBody>
                  <a:tcPr/>
                </a:tc>
                <a:tc hMerge="1">
                  <a:txBody>
                    <a:bodyPr/>
                    <a:lstStyle/>
                    <a:p>
                      <a:pPr algn="r"/>
                      <a:endParaRPr lang="pt-BR" sz="1200" b="1" dirty="0">
                        <a:solidFill>
                          <a:schemeClr val="tx1"/>
                        </a:solidFill>
                      </a:endParaRPr>
                    </a:p>
                  </a:txBody>
                  <a:tcPr/>
                </a:tc>
                <a:tc h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pt-BR" sz="1200" b="1" dirty="0">
                        <a:solidFill>
                          <a:schemeClr val="tx1"/>
                        </a:solidFill>
                      </a:endParaRPr>
                    </a:p>
                  </a:txBody>
                  <a:tcPr/>
                </a:tc>
                <a:tc hMerge="1">
                  <a:txBody>
                    <a:bodyPr/>
                    <a:lstStyle/>
                    <a:p>
                      <a:pPr algn="r"/>
                      <a:endParaRPr lang="pt-BR" sz="1200" b="1" dirty="0">
                        <a:solidFill>
                          <a:schemeClr val="tx1"/>
                        </a:solidFill>
                      </a:endParaRPr>
                    </a:p>
                  </a:txBody>
                  <a:tcPr/>
                </a:tc>
                <a:tc h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pt-BR" sz="1200" b="1" dirty="0">
                        <a:solidFill>
                          <a:schemeClr val="tx1"/>
                        </a:solidFill>
                      </a:endParaRP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pt-BR" sz="1200" b="1" dirty="0">
                        <a:solidFill>
                          <a:schemeClr val="tx1"/>
                        </a:solidFill>
                      </a:endParaRPr>
                    </a:p>
                  </a:txBody>
                  <a:tcPr/>
                </a:tc>
                <a:tc h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pt-BR" sz="1200" b="1" dirty="0">
                        <a:solidFill>
                          <a:schemeClr val="tx1"/>
                        </a:solidFill>
                      </a:endParaRP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65121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NA VALE</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sp>
        <p:nvSpPr>
          <p:cNvPr id="2" name="Espaço Reservado para Conteúdo 2">
            <a:extLst>
              <a:ext uri="{FF2B5EF4-FFF2-40B4-BE49-F238E27FC236}">
                <a16:creationId xmlns:a16="http://schemas.microsoft.com/office/drawing/2014/main" id="{DDE4792C-FFE7-B73E-FF25-93B453AB11C0}"/>
              </a:ext>
            </a:extLst>
          </p:cNvPr>
          <p:cNvSpPr txBox="1">
            <a:spLocks/>
          </p:cNvSpPr>
          <p:nvPr/>
        </p:nvSpPr>
        <p:spPr>
          <a:xfrm>
            <a:off x="719064" y="1010651"/>
            <a:ext cx="7474441" cy="2965331"/>
          </a:xfrm>
          <a:prstGeom prst="rect">
            <a:avLst/>
          </a:prstGeom>
          <a:noFill/>
          <a:ln>
            <a:noFill/>
          </a:ln>
        </p:spPr>
        <p:txBody>
          <a:bodyPr spcFirstLastPara="1" wrap="square" lIns="0" tIns="0" rIns="0" bIns="0"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indent="0" algn="just">
              <a:buNone/>
            </a:pPr>
            <a:r>
              <a:rPr lang="pt-BR" b="1" dirty="0"/>
              <a:t>3 – PLANO 1 – PERDAS DE OPORTUNIDADES COM A VALE 2020-2021</a:t>
            </a:r>
          </a:p>
          <a:p>
            <a:pPr marL="0" indent="0" algn="just">
              <a:buNone/>
            </a:pPr>
            <a:endParaRPr lang="pt-BR" sz="1200" b="1" dirty="0"/>
          </a:p>
          <a:p>
            <a:pPr lvl="1" indent="-457200" algn="just">
              <a:buSzPct val="100000"/>
              <a:buFont typeface="+mj-lt"/>
              <a:buAutoNum type="alphaLcParenR"/>
            </a:pPr>
            <a:r>
              <a:rPr lang="pt-BR" sz="1600" b="1" dirty="0">
                <a:solidFill>
                  <a:schemeClr val="tx1"/>
                </a:solidFill>
              </a:rPr>
              <a:t>Ofício AFABB-DF – Novembro/2021.</a:t>
            </a:r>
          </a:p>
          <a:p>
            <a:pPr lvl="1" indent="-457200" algn="just">
              <a:buSzPct val="100000"/>
              <a:buFont typeface="+mj-lt"/>
              <a:buAutoNum type="alphaLcParenR"/>
            </a:pPr>
            <a:r>
              <a:rPr lang="pt-BR" sz="1600" b="1" dirty="0">
                <a:solidFill>
                  <a:schemeClr val="tx1"/>
                </a:solidFill>
              </a:rPr>
              <a:t>Todos os ativos em algum momento serão vendidos.</a:t>
            </a:r>
          </a:p>
          <a:p>
            <a:pPr lvl="1" indent="-457200" algn="just">
              <a:buSzPct val="100000"/>
              <a:buFont typeface="+mj-lt"/>
              <a:buAutoNum type="alphaLcParenR"/>
            </a:pPr>
            <a:r>
              <a:rPr lang="pt-BR" sz="1600" b="1" dirty="0">
                <a:solidFill>
                  <a:schemeClr val="tx1"/>
                </a:solidFill>
              </a:rPr>
              <a:t>A venda de algum ativo não significa que não poderá ser recomprado, desde que não ultrapasse o limite de  10% do CMN.  </a:t>
            </a:r>
          </a:p>
          <a:p>
            <a:pPr lvl="1" indent="-457200" algn="just">
              <a:buSzPct val="100000"/>
              <a:buFont typeface="+mj-lt"/>
              <a:buAutoNum type="alphaLcParenR"/>
            </a:pPr>
            <a:r>
              <a:rPr lang="pt-BR" sz="1600" b="1" dirty="0">
                <a:solidFill>
                  <a:schemeClr val="tx1"/>
                </a:solidFill>
              </a:rPr>
              <a:t>Na época a B3Bovespa girava uma carteira como a do Plano 1 a cada  4 dias úteis.</a:t>
            </a:r>
          </a:p>
          <a:p>
            <a:pPr lvl="1" indent="-457200" algn="just">
              <a:buSzPct val="100000"/>
              <a:buFont typeface="+mj-lt"/>
              <a:buAutoNum type="alphaLcParenR"/>
            </a:pPr>
            <a:r>
              <a:rPr lang="pt-BR" sz="1600" b="1" dirty="0">
                <a:solidFill>
                  <a:schemeClr val="tx1"/>
                </a:solidFill>
              </a:rPr>
              <a:t>E girava uma carteira como a da VALE  a cada 15 dias úteis.</a:t>
            </a:r>
          </a:p>
          <a:p>
            <a:pPr lvl="1" indent="-457200" algn="just">
              <a:buSzPct val="100000"/>
              <a:buFont typeface="+mj-lt"/>
              <a:buAutoNum type="alphaLcParenR"/>
            </a:pPr>
            <a:r>
              <a:rPr lang="pt-BR" sz="1600" b="1" dirty="0">
                <a:solidFill>
                  <a:schemeClr val="tx1"/>
                </a:solidFill>
              </a:rPr>
              <a:t>Quanto mais vendiam mais as ações da VALE subiam. </a:t>
            </a:r>
          </a:p>
          <a:p>
            <a:pPr lvl="1" indent="-457200" algn="just">
              <a:buFont typeface="+mj-lt"/>
              <a:buAutoNum type="alphaLcParenR"/>
            </a:pPr>
            <a:endParaRPr lang="pt-BR" sz="1400" b="1" dirty="0">
              <a:solidFill>
                <a:schemeClr val="tx1"/>
              </a:solidFill>
            </a:endParaRPr>
          </a:p>
        </p:txBody>
      </p:sp>
    </p:spTree>
    <p:extLst>
      <p:ext uri="{BB962C8B-B14F-4D97-AF65-F5344CB8AC3E}">
        <p14:creationId xmlns:p14="http://schemas.microsoft.com/office/powerpoint/2010/main" val="176961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sp>
        <p:nvSpPr>
          <p:cNvPr id="2" name="Espaço Reservado para Conteúdo 2">
            <a:extLst>
              <a:ext uri="{FF2B5EF4-FFF2-40B4-BE49-F238E27FC236}">
                <a16:creationId xmlns:a16="http://schemas.microsoft.com/office/drawing/2014/main" id="{DDE4792C-FFE7-B73E-FF25-93B453AB11C0}"/>
              </a:ext>
            </a:extLst>
          </p:cNvPr>
          <p:cNvSpPr txBox="1">
            <a:spLocks/>
          </p:cNvSpPr>
          <p:nvPr/>
        </p:nvSpPr>
        <p:spPr>
          <a:xfrm>
            <a:off x="731096" y="969712"/>
            <a:ext cx="6745326" cy="315595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indent="0" algn="just">
              <a:buNone/>
            </a:pPr>
            <a:r>
              <a:rPr lang="pt-BR" b="1" dirty="0"/>
              <a:t> </a:t>
            </a:r>
          </a:p>
        </p:txBody>
      </p:sp>
      <p:sp>
        <p:nvSpPr>
          <p:cNvPr id="3" name="Título 2"/>
          <p:cNvSpPr>
            <a:spLocks noGrp="1"/>
          </p:cNvSpPr>
          <p:nvPr>
            <p:ph type="title"/>
          </p:nvPr>
        </p:nvSpPr>
        <p:spPr/>
        <p:txBody>
          <a:bodyPr/>
          <a:lstStyle/>
          <a:p>
            <a:r>
              <a:rPr lang="pt-BR" dirty="0"/>
              <a:t> </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421" y="0"/>
            <a:ext cx="5630779" cy="5143500"/>
          </a:xfrm>
          <a:prstGeom prst="rect">
            <a:avLst/>
          </a:prstGeom>
        </p:spPr>
      </p:pic>
    </p:spTree>
    <p:extLst>
      <p:ext uri="{BB962C8B-B14F-4D97-AF65-F5344CB8AC3E}">
        <p14:creationId xmlns:p14="http://schemas.microsoft.com/office/powerpoint/2010/main" val="315511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NA VALE (VALE, LITEL e LITELA)</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graphicFrame>
        <p:nvGraphicFramePr>
          <p:cNvPr id="6" name="Tabela 5">
            <a:extLst>
              <a:ext uri="{FF2B5EF4-FFF2-40B4-BE49-F238E27FC236}">
                <a16:creationId xmlns:a16="http://schemas.microsoft.com/office/drawing/2014/main" id="{905EBA24-61AB-64CB-FA70-E1DD13609143}"/>
              </a:ext>
            </a:extLst>
          </p:cNvPr>
          <p:cNvGraphicFramePr>
            <a:graphicFrameLocks noGrp="1"/>
          </p:cNvGraphicFramePr>
          <p:nvPr>
            <p:extLst>
              <p:ext uri="{D42A27DB-BD31-4B8C-83A1-F6EECF244321}">
                <p14:modId xmlns:p14="http://schemas.microsoft.com/office/powerpoint/2010/main" val="4006515303"/>
              </p:ext>
            </p:extLst>
          </p:nvPr>
        </p:nvGraphicFramePr>
        <p:xfrm>
          <a:off x="1240970" y="1054358"/>
          <a:ext cx="6662058" cy="3261360"/>
        </p:xfrm>
        <a:graphic>
          <a:graphicData uri="http://schemas.openxmlformats.org/drawingml/2006/table">
            <a:tbl>
              <a:tblPr firstRow="1" bandRow="1">
                <a:tableStyleId>{5C22544A-7EE6-4342-B048-85BDC9FD1C3A}</a:tableStyleId>
              </a:tblPr>
              <a:tblGrid>
                <a:gridCol w="1527993">
                  <a:extLst>
                    <a:ext uri="{9D8B030D-6E8A-4147-A177-3AD203B41FA5}">
                      <a16:colId xmlns:a16="http://schemas.microsoft.com/office/drawing/2014/main" val="20000"/>
                    </a:ext>
                  </a:extLst>
                </a:gridCol>
                <a:gridCol w="1662843">
                  <a:extLst>
                    <a:ext uri="{9D8B030D-6E8A-4147-A177-3AD203B41FA5}">
                      <a16:colId xmlns:a16="http://schemas.microsoft.com/office/drawing/2014/main" val="20001"/>
                    </a:ext>
                  </a:extLst>
                </a:gridCol>
                <a:gridCol w="1759867">
                  <a:extLst>
                    <a:ext uri="{9D8B030D-6E8A-4147-A177-3AD203B41FA5}">
                      <a16:colId xmlns:a16="http://schemas.microsoft.com/office/drawing/2014/main" val="20002"/>
                    </a:ext>
                  </a:extLst>
                </a:gridCol>
                <a:gridCol w="1711355">
                  <a:extLst>
                    <a:ext uri="{9D8B030D-6E8A-4147-A177-3AD203B41FA5}">
                      <a16:colId xmlns:a16="http://schemas.microsoft.com/office/drawing/2014/main" val="20003"/>
                    </a:ext>
                  </a:extLst>
                </a:gridCol>
              </a:tblGrid>
              <a:tr h="535013">
                <a:tc>
                  <a:txBody>
                    <a:bodyPr/>
                    <a:lstStyle/>
                    <a:p>
                      <a:pPr algn="ctr"/>
                      <a:endParaRPr lang="pt-BR" sz="1600" dirty="0">
                        <a:solidFill>
                          <a:schemeClr val="tx1"/>
                        </a:solidFill>
                      </a:endParaRPr>
                    </a:p>
                    <a:p>
                      <a:pPr algn="ctr"/>
                      <a:r>
                        <a:rPr lang="pt-BR" sz="1600" dirty="0">
                          <a:solidFill>
                            <a:schemeClr val="tx1"/>
                          </a:solidFill>
                        </a:rPr>
                        <a:t>ANO</a:t>
                      </a:r>
                    </a:p>
                  </a:txBody>
                  <a:tcPr/>
                </a:tc>
                <a:tc>
                  <a:txBody>
                    <a:bodyPr/>
                    <a:lstStyle/>
                    <a:p>
                      <a:pPr algn="ctr"/>
                      <a:r>
                        <a:rPr lang="pt-BR" sz="1600" dirty="0">
                          <a:solidFill>
                            <a:schemeClr val="tx1"/>
                          </a:solidFill>
                        </a:rPr>
                        <a:t>AÇÕES</a:t>
                      </a:r>
                    </a:p>
                    <a:p>
                      <a:pPr algn="ctr"/>
                      <a:r>
                        <a:rPr lang="pt-BR" sz="1600" dirty="0" err="1">
                          <a:solidFill>
                            <a:schemeClr val="tx1"/>
                          </a:solidFill>
                        </a:rPr>
                        <a:t>Qtde</a:t>
                      </a:r>
                      <a:r>
                        <a:rPr lang="pt-BR" sz="1600" dirty="0">
                          <a:solidFill>
                            <a:schemeClr val="tx1"/>
                          </a:solidFill>
                        </a:rPr>
                        <a:t>-mil</a:t>
                      </a:r>
                    </a:p>
                  </a:txBody>
                  <a:tcPr/>
                </a:tc>
                <a:tc>
                  <a:txBody>
                    <a:bodyPr/>
                    <a:lstStyle/>
                    <a:p>
                      <a:pPr algn="ctr"/>
                      <a:r>
                        <a:rPr lang="pt-BR" sz="1600" dirty="0">
                          <a:solidFill>
                            <a:schemeClr val="tx1"/>
                          </a:solidFill>
                        </a:rPr>
                        <a:t>Valor</a:t>
                      </a:r>
                    </a:p>
                    <a:p>
                      <a:pPr algn="ctr"/>
                      <a:r>
                        <a:rPr lang="pt-BR" sz="1600" dirty="0">
                          <a:solidFill>
                            <a:schemeClr val="tx1"/>
                          </a:solidFill>
                        </a:rPr>
                        <a:t>por ação</a:t>
                      </a:r>
                    </a:p>
                  </a:txBody>
                  <a:tcPr/>
                </a:tc>
                <a:tc>
                  <a:txBody>
                    <a:bodyPr/>
                    <a:lstStyle/>
                    <a:p>
                      <a:pPr algn="ctr"/>
                      <a:r>
                        <a:rPr lang="pt-BR" sz="1600" dirty="0">
                          <a:solidFill>
                            <a:schemeClr val="tx1"/>
                          </a:solidFill>
                        </a:rPr>
                        <a:t>Valor</a:t>
                      </a:r>
                    </a:p>
                    <a:p>
                      <a:pPr algn="ctr"/>
                      <a:r>
                        <a:rPr lang="pt-BR" sz="1600" dirty="0">
                          <a:solidFill>
                            <a:schemeClr val="tx1"/>
                          </a:solidFill>
                        </a:rPr>
                        <a:t>R$ milhões</a:t>
                      </a:r>
                    </a:p>
                  </a:txBody>
                  <a:tcPr/>
                </a:tc>
                <a:extLst>
                  <a:ext uri="{0D108BD9-81ED-4DB2-BD59-A6C34878D82A}">
                    <a16:rowId xmlns:a16="http://schemas.microsoft.com/office/drawing/2014/main" val="10000"/>
                  </a:ext>
                </a:extLst>
              </a:tr>
              <a:tr h="332735">
                <a:tc>
                  <a:txBody>
                    <a:bodyPr/>
                    <a:lstStyle/>
                    <a:p>
                      <a:pPr algn="ctr"/>
                      <a:r>
                        <a:rPr lang="pt-BR" sz="1600" b="1" dirty="0"/>
                        <a:t>2015</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t>27.248</a:t>
                      </a:r>
                    </a:p>
                  </a:txBody>
                  <a:tcPr/>
                </a:tc>
                <a:extLst>
                  <a:ext uri="{0D108BD9-81ED-4DB2-BD59-A6C34878D82A}">
                    <a16:rowId xmlns:a16="http://schemas.microsoft.com/office/drawing/2014/main" val="10002"/>
                  </a:ext>
                </a:extLst>
              </a:tr>
              <a:tr h="298580">
                <a:tc>
                  <a:txBody>
                    <a:bodyPr/>
                    <a:lstStyle/>
                    <a:p>
                      <a:pPr algn="ctr"/>
                      <a:r>
                        <a:rPr lang="pt-BR" sz="1600" b="1" dirty="0"/>
                        <a:t>2016</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t>27.451</a:t>
                      </a:r>
                    </a:p>
                  </a:txBody>
                  <a:tcPr/>
                </a:tc>
                <a:extLst>
                  <a:ext uri="{0D108BD9-81ED-4DB2-BD59-A6C34878D82A}">
                    <a16:rowId xmlns:a16="http://schemas.microsoft.com/office/drawing/2014/main" val="10004"/>
                  </a:ext>
                </a:extLst>
              </a:tr>
              <a:tr h="308675">
                <a:tc>
                  <a:txBody>
                    <a:bodyPr/>
                    <a:lstStyle/>
                    <a:p>
                      <a:pPr algn="ctr"/>
                      <a:r>
                        <a:rPr lang="pt-BR" sz="1600" b="1" dirty="0"/>
                        <a:t>2017</a:t>
                      </a:r>
                    </a:p>
                  </a:txBody>
                  <a:tcPr/>
                </a:tc>
                <a:tc>
                  <a:txBody>
                    <a:bodyPr/>
                    <a:lstStyle/>
                    <a:p>
                      <a:pPr algn="r"/>
                      <a:endParaRPr lang="pt-BR" sz="1600" b="1" dirty="0">
                        <a:solidFill>
                          <a:schemeClr val="tx1"/>
                        </a:solidFill>
                      </a:endParaRPr>
                    </a:p>
                  </a:txBody>
                  <a:tcPr/>
                </a:tc>
                <a:tc>
                  <a:txBody>
                    <a:bodyPr/>
                    <a:lstStyle/>
                    <a:p>
                      <a:pPr algn="r"/>
                      <a:endParaRPr lang="pt-BR" sz="1600" b="1" dirty="0">
                        <a:solidFill>
                          <a:schemeClr val="tx1"/>
                        </a:solidFill>
                      </a:endParaRPr>
                    </a:p>
                  </a:txBody>
                  <a:tcPr/>
                </a:tc>
                <a:tc>
                  <a:txBody>
                    <a:bodyPr/>
                    <a:lstStyle/>
                    <a:p>
                      <a:pPr algn="r"/>
                      <a:r>
                        <a:rPr lang="pt-BR" sz="1600" b="1" dirty="0">
                          <a:solidFill>
                            <a:schemeClr val="tx1"/>
                          </a:solidFill>
                        </a:rPr>
                        <a:t>35.216</a:t>
                      </a:r>
                    </a:p>
                  </a:txBody>
                  <a:tcPr/>
                </a:tc>
                <a:extLst>
                  <a:ext uri="{0D108BD9-81ED-4DB2-BD59-A6C34878D82A}">
                    <a16:rowId xmlns:a16="http://schemas.microsoft.com/office/drawing/2014/main" val="10003"/>
                  </a:ext>
                </a:extLst>
              </a:tr>
              <a:tr h="2791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endParaRPr lang="pt-BR" sz="1600" b="1" dirty="0"/>
                    </a:p>
                  </a:txBody>
                  <a:tcPr/>
                </a:tc>
                <a:tc>
                  <a:txBody>
                    <a:bodyPr/>
                    <a:lstStyle/>
                    <a:p>
                      <a:pPr algn="r"/>
                      <a:endParaRPr lang="pt-BR" sz="1600" b="1" dirty="0"/>
                    </a:p>
                  </a:txBody>
                  <a:tcPr/>
                </a:tc>
                <a:tc>
                  <a:txBody>
                    <a:bodyPr/>
                    <a:lstStyle/>
                    <a:p>
                      <a:pPr algn="r"/>
                      <a:r>
                        <a:rPr lang="pt-BR" sz="1600" b="1" dirty="0">
                          <a:solidFill>
                            <a:schemeClr val="tx1"/>
                          </a:solidFill>
                        </a:rPr>
                        <a:t>51.193</a:t>
                      </a:r>
                    </a:p>
                  </a:txBody>
                  <a:tcPr/>
                </a:tc>
                <a:extLst>
                  <a:ext uri="{0D108BD9-81ED-4DB2-BD59-A6C34878D82A}">
                    <a16:rowId xmlns:a16="http://schemas.microsoft.com/office/drawing/2014/main" val="10005"/>
                  </a:ext>
                </a:extLst>
              </a:tr>
              <a:tr h="3343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r>
                        <a:rPr lang="pt-BR" sz="1600" b="1"/>
                        <a:t>850.482</a:t>
                      </a:r>
                      <a:endParaRPr lang="pt-BR" sz="1600" b="1" dirty="0"/>
                    </a:p>
                  </a:txBody>
                  <a:tcPr/>
                </a:tc>
                <a:tc>
                  <a:txBody>
                    <a:bodyPr/>
                    <a:lstStyle/>
                    <a:p>
                      <a:pPr algn="r"/>
                      <a:r>
                        <a:rPr lang="pt-BR" sz="1600" b="1" dirty="0"/>
                        <a:t>50,45</a:t>
                      </a:r>
                    </a:p>
                  </a:txBody>
                  <a:tcPr/>
                </a:tc>
                <a:tc>
                  <a:txBody>
                    <a:bodyPr/>
                    <a:lstStyle/>
                    <a:p>
                      <a:pPr algn="r"/>
                      <a:r>
                        <a:rPr lang="pt-BR" sz="1600" b="1" dirty="0">
                          <a:solidFill>
                            <a:schemeClr val="tx1"/>
                          </a:solidFill>
                        </a:rPr>
                        <a:t>42.915</a:t>
                      </a:r>
                    </a:p>
                  </a:txBody>
                  <a:tcPr/>
                </a:tc>
                <a:extLst>
                  <a:ext uri="{0D108BD9-81ED-4DB2-BD59-A6C34878D82A}">
                    <a16:rowId xmlns:a16="http://schemas.microsoft.com/office/drawing/2014/main" val="10006"/>
                  </a:ext>
                </a:extLst>
              </a:tr>
              <a:tr h="3255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r>
                        <a:rPr lang="pt-BR" sz="1600" b="1" dirty="0"/>
                        <a:t>622.880</a:t>
                      </a:r>
                    </a:p>
                  </a:txBody>
                  <a:tcPr/>
                </a:tc>
                <a:tc>
                  <a:txBody>
                    <a:bodyPr/>
                    <a:lstStyle/>
                    <a:p>
                      <a:pPr algn="r"/>
                      <a:r>
                        <a:rPr lang="pt-BR" sz="1600" b="1" dirty="0"/>
                        <a:t>87,77</a:t>
                      </a:r>
                    </a:p>
                  </a:txBody>
                  <a:tcPr/>
                </a:tc>
                <a:tc>
                  <a:txBody>
                    <a:bodyPr/>
                    <a:lstStyle/>
                    <a:p>
                      <a:pPr algn="r"/>
                      <a:r>
                        <a:rPr lang="pt-BR" sz="1600" b="1" dirty="0">
                          <a:solidFill>
                            <a:schemeClr val="tx1"/>
                          </a:solidFill>
                        </a:rPr>
                        <a:t>54.676</a:t>
                      </a:r>
                    </a:p>
                  </a:txBody>
                  <a:tcPr/>
                </a:tc>
                <a:extLst>
                  <a:ext uri="{0D108BD9-81ED-4DB2-BD59-A6C34878D82A}">
                    <a16:rowId xmlns:a16="http://schemas.microsoft.com/office/drawing/2014/main" val="10007"/>
                  </a:ext>
                </a:extLst>
              </a:tr>
              <a:tr h="3255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t>475.020</a:t>
                      </a:r>
                    </a:p>
                  </a:txBody>
                  <a:tcPr/>
                </a:tc>
                <a:tc>
                  <a:txBody>
                    <a:bodyPr/>
                    <a:lstStyle/>
                    <a:p>
                      <a:pPr algn="r"/>
                      <a:r>
                        <a:rPr lang="pt-BR" sz="1600" b="1" dirty="0"/>
                        <a:t>77,96</a:t>
                      </a:r>
                    </a:p>
                  </a:txBody>
                  <a:tcPr/>
                </a:tc>
                <a:tc>
                  <a:txBody>
                    <a:bodyPr/>
                    <a:lstStyle/>
                    <a:p>
                      <a:pPr algn="r"/>
                      <a:r>
                        <a:rPr lang="pt-BR" sz="1600" b="1" dirty="0">
                          <a:solidFill>
                            <a:schemeClr val="tx1"/>
                          </a:solidFill>
                        </a:rPr>
                        <a:t>37.032</a:t>
                      </a:r>
                    </a:p>
                  </a:txBody>
                  <a:tcPr/>
                </a:tc>
                <a:extLst>
                  <a:ext uri="{0D108BD9-81ED-4DB2-BD59-A6C34878D82A}">
                    <a16:rowId xmlns:a16="http://schemas.microsoft.com/office/drawing/2014/main" val="2478137701"/>
                  </a:ext>
                </a:extLst>
              </a:tr>
              <a:tr h="3255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algn="r"/>
                      <a:r>
                        <a:rPr lang="pt-BR" sz="1600" b="1" dirty="0"/>
                        <a:t>471.147</a:t>
                      </a:r>
                    </a:p>
                  </a:txBody>
                  <a:tcPr/>
                </a:tc>
                <a:tc>
                  <a:txBody>
                    <a:bodyPr/>
                    <a:lstStyle/>
                    <a:p>
                      <a:pPr algn="r"/>
                      <a:r>
                        <a:rPr lang="pt-BR" sz="1600" b="1" dirty="0"/>
                        <a:t>86,03</a:t>
                      </a:r>
                    </a:p>
                  </a:txBody>
                  <a:tcPr/>
                </a:tc>
                <a:tc>
                  <a:txBody>
                    <a:bodyPr/>
                    <a:lstStyle/>
                    <a:p>
                      <a:pPr algn="r"/>
                      <a:r>
                        <a:rPr lang="pt-BR" sz="1600" b="1" dirty="0">
                          <a:solidFill>
                            <a:schemeClr val="tx1"/>
                          </a:solidFill>
                        </a:rPr>
                        <a:t>40.534</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3711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VALE - CUSTO DE OPORTUNIDADE 2020/21</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graphicFrame>
        <p:nvGraphicFramePr>
          <p:cNvPr id="6" name="Tabela 5">
            <a:extLst>
              <a:ext uri="{FF2B5EF4-FFF2-40B4-BE49-F238E27FC236}">
                <a16:creationId xmlns:a16="http://schemas.microsoft.com/office/drawing/2014/main" id="{CD1BE362-B13D-CBCF-0F3C-684FFE0F50DD}"/>
              </a:ext>
            </a:extLst>
          </p:cNvPr>
          <p:cNvGraphicFramePr>
            <a:graphicFrameLocks noGrp="1"/>
          </p:cNvGraphicFramePr>
          <p:nvPr>
            <p:extLst>
              <p:ext uri="{D42A27DB-BD31-4B8C-83A1-F6EECF244321}">
                <p14:modId xmlns:p14="http://schemas.microsoft.com/office/powerpoint/2010/main" val="1369686939"/>
              </p:ext>
            </p:extLst>
          </p:nvPr>
        </p:nvGraphicFramePr>
        <p:xfrm>
          <a:off x="185197" y="1077487"/>
          <a:ext cx="8547877" cy="3716764"/>
        </p:xfrm>
        <a:graphic>
          <a:graphicData uri="http://schemas.openxmlformats.org/drawingml/2006/table">
            <a:tbl>
              <a:tblPr firstRow="1" bandRow="1">
                <a:tableStyleId>{5C22544A-7EE6-4342-B048-85BDC9FD1C3A}</a:tableStyleId>
              </a:tblPr>
              <a:tblGrid>
                <a:gridCol w="1756227">
                  <a:extLst>
                    <a:ext uri="{9D8B030D-6E8A-4147-A177-3AD203B41FA5}">
                      <a16:colId xmlns:a16="http://schemas.microsoft.com/office/drawing/2014/main" val="20000"/>
                    </a:ext>
                  </a:extLst>
                </a:gridCol>
                <a:gridCol w="957942">
                  <a:extLst>
                    <a:ext uri="{9D8B030D-6E8A-4147-A177-3AD203B41FA5}">
                      <a16:colId xmlns:a16="http://schemas.microsoft.com/office/drawing/2014/main" val="20001"/>
                    </a:ext>
                  </a:extLst>
                </a:gridCol>
                <a:gridCol w="1077228">
                  <a:extLst>
                    <a:ext uri="{9D8B030D-6E8A-4147-A177-3AD203B41FA5}">
                      <a16:colId xmlns:a16="http://schemas.microsoft.com/office/drawing/2014/main" val="20002"/>
                    </a:ext>
                  </a:extLst>
                </a:gridCol>
                <a:gridCol w="1102952">
                  <a:extLst>
                    <a:ext uri="{9D8B030D-6E8A-4147-A177-3AD203B41FA5}">
                      <a16:colId xmlns:a16="http://schemas.microsoft.com/office/drawing/2014/main" val="20003"/>
                    </a:ext>
                  </a:extLst>
                </a:gridCol>
                <a:gridCol w="1152051">
                  <a:extLst>
                    <a:ext uri="{9D8B030D-6E8A-4147-A177-3AD203B41FA5}">
                      <a16:colId xmlns:a16="http://schemas.microsoft.com/office/drawing/2014/main" val="1567625052"/>
                    </a:ext>
                  </a:extLst>
                </a:gridCol>
                <a:gridCol w="1127652">
                  <a:extLst>
                    <a:ext uri="{9D8B030D-6E8A-4147-A177-3AD203B41FA5}">
                      <a16:colId xmlns:a16="http://schemas.microsoft.com/office/drawing/2014/main" val="3516643620"/>
                    </a:ext>
                  </a:extLst>
                </a:gridCol>
                <a:gridCol w="1373825">
                  <a:extLst>
                    <a:ext uri="{9D8B030D-6E8A-4147-A177-3AD203B41FA5}">
                      <a16:colId xmlns:a16="http://schemas.microsoft.com/office/drawing/2014/main" val="1881356169"/>
                    </a:ext>
                  </a:extLst>
                </a:gridCol>
              </a:tblGrid>
              <a:tr h="605996">
                <a:tc>
                  <a:txBody>
                    <a:bodyPr/>
                    <a:lstStyle/>
                    <a:p>
                      <a:pPr algn="ctr"/>
                      <a:endParaRPr lang="pt-BR" sz="1200" dirty="0">
                        <a:solidFill>
                          <a:schemeClr val="tx1"/>
                        </a:solidFill>
                      </a:endParaRPr>
                    </a:p>
                    <a:p>
                      <a:pPr algn="ctr"/>
                      <a:endParaRPr lang="pt-BR" sz="1200" dirty="0">
                        <a:solidFill>
                          <a:schemeClr val="tx1"/>
                        </a:solidFill>
                      </a:endParaRPr>
                    </a:p>
                    <a:p>
                      <a:pPr algn="ctr"/>
                      <a:r>
                        <a:rPr lang="pt-BR" sz="1200" dirty="0">
                          <a:solidFill>
                            <a:schemeClr val="tx1"/>
                          </a:solidFill>
                        </a:rPr>
                        <a:t>EVENTO</a:t>
                      </a:r>
                    </a:p>
                  </a:txBody>
                  <a:tcPr/>
                </a:tc>
                <a:tc>
                  <a:txBody>
                    <a:bodyPr/>
                    <a:lstStyle/>
                    <a:p>
                      <a:pPr algn="ctr"/>
                      <a:endParaRPr lang="pt-BR" sz="1200" dirty="0">
                        <a:solidFill>
                          <a:schemeClr val="tx1"/>
                        </a:solidFill>
                      </a:endParaRPr>
                    </a:p>
                    <a:p>
                      <a:pPr algn="ctr"/>
                      <a:r>
                        <a:rPr lang="pt-BR" sz="1200" dirty="0">
                          <a:solidFill>
                            <a:schemeClr val="tx1"/>
                          </a:solidFill>
                        </a:rPr>
                        <a:t>Ações</a:t>
                      </a:r>
                    </a:p>
                    <a:p>
                      <a:pPr algn="ctr"/>
                      <a:r>
                        <a:rPr lang="pt-BR" sz="1200" dirty="0" err="1">
                          <a:solidFill>
                            <a:schemeClr val="tx1"/>
                          </a:solidFill>
                        </a:rPr>
                        <a:t>Qtde</a:t>
                      </a:r>
                      <a:r>
                        <a:rPr lang="pt-BR" sz="1200" dirty="0">
                          <a:solidFill>
                            <a:schemeClr val="tx1"/>
                          </a:solidFill>
                        </a:rPr>
                        <a:t>-mil</a:t>
                      </a:r>
                    </a:p>
                  </a:txBody>
                  <a:tcPr/>
                </a:tc>
                <a:tc>
                  <a:txBody>
                    <a:bodyPr/>
                    <a:lstStyle/>
                    <a:p>
                      <a:pPr algn="ctr"/>
                      <a:endParaRPr lang="pt-BR" sz="1200" dirty="0">
                        <a:solidFill>
                          <a:schemeClr val="tx1"/>
                        </a:solidFill>
                      </a:endParaRPr>
                    </a:p>
                    <a:p>
                      <a:pPr algn="ctr"/>
                      <a:r>
                        <a:rPr lang="pt-BR" sz="1200" dirty="0">
                          <a:solidFill>
                            <a:schemeClr val="tx1"/>
                          </a:solidFill>
                        </a:rPr>
                        <a:t>Valor médio</a:t>
                      </a:r>
                    </a:p>
                    <a:p>
                      <a:pPr algn="ctr"/>
                      <a:r>
                        <a:rPr lang="pt-BR" sz="1200" dirty="0">
                          <a:solidFill>
                            <a:schemeClr val="tx1"/>
                          </a:solidFill>
                        </a:rPr>
                        <a:t>por ação</a:t>
                      </a:r>
                    </a:p>
                  </a:txBody>
                  <a:tcPr/>
                </a:tc>
                <a:tc>
                  <a:txBody>
                    <a:bodyPr/>
                    <a:lstStyle/>
                    <a:p>
                      <a:pPr algn="ctr"/>
                      <a:endParaRPr lang="pt-BR" sz="1200" dirty="0">
                        <a:solidFill>
                          <a:schemeClr val="tx1"/>
                        </a:solidFill>
                      </a:endParaRPr>
                    </a:p>
                    <a:p>
                      <a:pPr algn="ctr"/>
                      <a:r>
                        <a:rPr lang="pt-BR" sz="1200" dirty="0">
                          <a:solidFill>
                            <a:schemeClr val="tx1"/>
                          </a:solidFill>
                        </a:rPr>
                        <a:t>Valor </a:t>
                      </a:r>
                    </a:p>
                    <a:p>
                      <a:pPr algn="ctr"/>
                      <a:r>
                        <a:rPr lang="pt-BR" sz="1200" dirty="0">
                          <a:solidFill>
                            <a:schemeClr val="tx1"/>
                          </a:solidFill>
                        </a:rPr>
                        <a:t>R$ milhões</a:t>
                      </a:r>
                    </a:p>
                  </a:txBody>
                  <a:tcPr/>
                </a:tc>
                <a:tc>
                  <a:txBody>
                    <a:bodyPr/>
                    <a:lstStyle/>
                    <a:p>
                      <a:pPr algn="ctr"/>
                      <a:endParaRPr lang="pt-BR" sz="1200" dirty="0">
                        <a:solidFill>
                          <a:schemeClr val="tx1"/>
                        </a:solidFill>
                      </a:endParaRPr>
                    </a:p>
                    <a:p>
                      <a:pPr algn="ctr"/>
                      <a:r>
                        <a:rPr lang="pt-BR" sz="1200" dirty="0">
                          <a:solidFill>
                            <a:schemeClr val="tx1"/>
                          </a:solidFill>
                        </a:rPr>
                        <a:t>Valor Ação</a:t>
                      </a:r>
                    </a:p>
                    <a:p>
                      <a:pPr algn="ctr"/>
                      <a:r>
                        <a:rPr lang="pt-BR" sz="1200" dirty="0">
                          <a:solidFill>
                            <a:schemeClr val="tx1"/>
                          </a:solidFill>
                        </a:rPr>
                        <a:t>2.Trim.2021</a:t>
                      </a:r>
                    </a:p>
                  </a:txBody>
                  <a:tcPr/>
                </a:tc>
                <a:tc>
                  <a:txBody>
                    <a:bodyPr/>
                    <a:lstStyle/>
                    <a:p>
                      <a:pPr algn="ctr"/>
                      <a:endParaRPr lang="pt-BR" sz="1200" dirty="0">
                        <a:solidFill>
                          <a:schemeClr val="tx1"/>
                        </a:solidFill>
                      </a:endParaRPr>
                    </a:p>
                    <a:p>
                      <a:pPr algn="ctr"/>
                      <a:r>
                        <a:rPr lang="pt-BR" sz="1200" dirty="0">
                          <a:solidFill>
                            <a:schemeClr val="tx1"/>
                          </a:solidFill>
                        </a:rPr>
                        <a:t>Valor </a:t>
                      </a:r>
                    </a:p>
                    <a:p>
                      <a:pPr algn="ctr"/>
                      <a:r>
                        <a:rPr lang="pt-BR" sz="1200" dirty="0">
                          <a:solidFill>
                            <a:schemeClr val="tx1"/>
                          </a:solidFill>
                        </a:rPr>
                        <a:t>R$ milhões</a:t>
                      </a:r>
                    </a:p>
                  </a:txBody>
                  <a:tcPr/>
                </a:tc>
                <a:tc>
                  <a:txBody>
                    <a:bodyPr/>
                    <a:lstStyle/>
                    <a:p>
                      <a:pPr algn="ctr"/>
                      <a:r>
                        <a:rPr lang="pt-BR" sz="1200" dirty="0">
                          <a:solidFill>
                            <a:schemeClr val="tx1"/>
                          </a:solidFill>
                        </a:rPr>
                        <a:t>Custo Oportunidade</a:t>
                      </a:r>
                    </a:p>
                    <a:p>
                      <a:pPr algn="ctr"/>
                      <a:r>
                        <a:rPr lang="pt-BR" sz="1200" dirty="0">
                          <a:solidFill>
                            <a:schemeClr val="tx1"/>
                          </a:solidFill>
                        </a:rPr>
                        <a:t>R$ milhões</a:t>
                      </a:r>
                    </a:p>
                  </a:txBody>
                  <a:tcPr/>
                </a:tc>
                <a:extLst>
                  <a:ext uri="{0D108BD9-81ED-4DB2-BD59-A6C34878D82A}">
                    <a16:rowId xmlns:a16="http://schemas.microsoft.com/office/drawing/2014/main" val="10000"/>
                  </a:ext>
                </a:extLst>
              </a:tr>
              <a:tr h="562936">
                <a:tc>
                  <a:txBody>
                    <a:bodyPr/>
                    <a:lstStyle/>
                    <a:p>
                      <a:pPr algn="l"/>
                      <a:r>
                        <a:rPr lang="pt-BR" sz="1400" b="1" dirty="0"/>
                        <a:t>Vendas-2020</a:t>
                      </a:r>
                    </a:p>
                    <a:p>
                      <a:pPr algn="l"/>
                      <a:r>
                        <a:rPr lang="pt-BR" sz="1400" b="1" dirty="0"/>
                        <a:t>Desnecessária</a:t>
                      </a:r>
                    </a:p>
                  </a:txBody>
                  <a:tcPr/>
                </a:tc>
                <a:tc>
                  <a:txBody>
                    <a:bodyPr/>
                    <a:lstStyle/>
                    <a:p>
                      <a:pPr algn="r"/>
                      <a:r>
                        <a:rPr lang="pt-BR" sz="1400" b="1" dirty="0"/>
                        <a:t>227.602</a:t>
                      </a:r>
                    </a:p>
                  </a:txBody>
                  <a:tcPr/>
                </a:tc>
                <a:tc>
                  <a:txBody>
                    <a:bodyPr/>
                    <a:lstStyle/>
                    <a:p>
                      <a:pPr algn="r"/>
                      <a:r>
                        <a:rPr lang="pt-BR" sz="1400" b="1" dirty="0"/>
                        <a:t>68,49</a:t>
                      </a:r>
                    </a:p>
                  </a:txBody>
                  <a:tcPr/>
                </a:tc>
                <a:tc>
                  <a:txBody>
                    <a:bodyPr/>
                    <a:lstStyle/>
                    <a:p>
                      <a:pPr algn="r"/>
                      <a:r>
                        <a:rPr lang="pt-BR" sz="1400" b="1" dirty="0"/>
                        <a:t>15.588</a:t>
                      </a:r>
                    </a:p>
                  </a:txBody>
                  <a:tcPr/>
                </a:tc>
                <a:tc>
                  <a:txBody>
                    <a:bodyPr/>
                    <a:lstStyle/>
                    <a:p>
                      <a:pPr algn="r"/>
                      <a:r>
                        <a:rPr lang="pt-BR" sz="1400" b="1" dirty="0"/>
                        <a:t>113,73</a:t>
                      </a:r>
                    </a:p>
                  </a:txBody>
                  <a:tcPr/>
                </a:tc>
                <a:tc>
                  <a:txBody>
                    <a:bodyPr/>
                    <a:lstStyle/>
                    <a:p>
                      <a:pPr algn="r"/>
                      <a:r>
                        <a:rPr lang="pt-BR" sz="1400" b="1" dirty="0"/>
                        <a:t>25.885</a:t>
                      </a:r>
                    </a:p>
                  </a:txBody>
                  <a:tcPr/>
                </a:tc>
                <a:tc>
                  <a:txBody>
                    <a:bodyPr/>
                    <a:lstStyle/>
                    <a:p>
                      <a:pPr algn="r"/>
                      <a:r>
                        <a:rPr lang="pt-BR" sz="1400" b="1" dirty="0"/>
                        <a:t>10.297</a:t>
                      </a:r>
                    </a:p>
                  </a:txBody>
                  <a:tcPr/>
                </a:tc>
                <a:extLst>
                  <a:ext uri="{0D108BD9-81ED-4DB2-BD59-A6C34878D82A}">
                    <a16:rowId xmlns:a16="http://schemas.microsoft.com/office/drawing/2014/main" val="10001"/>
                  </a:ext>
                </a:extLst>
              </a:tr>
              <a:tr h="483378">
                <a:tc>
                  <a:txBody>
                    <a:bodyPr/>
                    <a:lstStyle/>
                    <a:p>
                      <a:pPr algn="l"/>
                      <a:r>
                        <a:rPr lang="pt-BR" sz="1400" b="1" dirty="0"/>
                        <a:t>Vendas-2021 1.Trimestre</a:t>
                      </a:r>
                    </a:p>
                  </a:txBody>
                  <a:tcPr/>
                </a:tc>
                <a:tc>
                  <a:txBody>
                    <a:bodyPr/>
                    <a:lstStyle/>
                    <a:p>
                      <a:pPr algn="r"/>
                      <a:r>
                        <a:rPr lang="pt-BR" sz="1400" b="1" dirty="0"/>
                        <a:t>29.029</a:t>
                      </a:r>
                    </a:p>
                  </a:txBody>
                  <a:tcPr/>
                </a:tc>
                <a:tc>
                  <a:txBody>
                    <a:bodyPr/>
                    <a:lstStyle/>
                    <a:p>
                      <a:pPr algn="r"/>
                      <a:r>
                        <a:rPr lang="pt-BR" sz="1400" b="1" dirty="0"/>
                        <a:t>89,80</a:t>
                      </a:r>
                    </a:p>
                  </a:txBody>
                  <a:tcPr/>
                </a:tc>
                <a:tc>
                  <a:txBody>
                    <a:bodyPr/>
                    <a:lstStyle/>
                    <a:p>
                      <a:pPr algn="r"/>
                      <a:r>
                        <a:rPr lang="pt-BR" sz="1400" b="1" dirty="0"/>
                        <a:t>2.606</a:t>
                      </a:r>
                    </a:p>
                  </a:txBody>
                  <a:tcPr/>
                </a:tc>
                <a:tc>
                  <a:txBody>
                    <a:bodyPr/>
                    <a:lstStyle/>
                    <a:p>
                      <a:pPr algn="r"/>
                      <a:r>
                        <a:rPr lang="pt-BR" sz="1400" b="1" dirty="0"/>
                        <a:t>113,73</a:t>
                      </a:r>
                    </a:p>
                  </a:txBody>
                  <a:tcPr/>
                </a:tc>
                <a:tc>
                  <a:txBody>
                    <a:bodyPr/>
                    <a:lstStyle/>
                    <a:p>
                      <a:pPr algn="r"/>
                      <a:r>
                        <a:rPr lang="pt-BR" sz="1400" b="1" dirty="0"/>
                        <a:t>3.301</a:t>
                      </a:r>
                    </a:p>
                  </a:txBody>
                  <a:tcPr/>
                </a:tc>
                <a:tc>
                  <a:txBody>
                    <a:bodyPr/>
                    <a:lstStyle/>
                    <a:p>
                      <a:pPr algn="r"/>
                      <a:r>
                        <a:rPr lang="pt-BR" sz="1400" b="1" dirty="0"/>
                        <a:t>695</a:t>
                      </a:r>
                    </a:p>
                  </a:txBody>
                  <a:tcPr/>
                </a:tc>
                <a:extLst>
                  <a:ext uri="{0D108BD9-81ED-4DB2-BD59-A6C34878D82A}">
                    <a16:rowId xmlns:a16="http://schemas.microsoft.com/office/drawing/2014/main" val="2206478369"/>
                  </a:ext>
                </a:extLst>
              </a:tr>
              <a:tr h="483378">
                <a:tc>
                  <a:txBody>
                    <a:bodyPr/>
                    <a:lstStyle/>
                    <a:p>
                      <a:pPr algn="l"/>
                      <a:r>
                        <a:rPr lang="pt-BR" sz="1400" b="1" dirty="0"/>
                        <a:t>Vendas-2021</a:t>
                      </a:r>
                    </a:p>
                    <a:p>
                      <a:pPr algn="l"/>
                      <a:r>
                        <a:rPr lang="pt-BR" sz="1400" b="1" dirty="0"/>
                        <a:t>2.Trimestre </a:t>
                      </a:r>
                    </a:p>
                  </a:txBody>
                  <a:tcPr/>
                </a:tc>
                <a:tc>
                  <a:txBody>
                    <a:bodyPr/>
                    <a:lstStyle/>
                    <a:p>
                      <a:pPr algn="r"/>
                      <a:r>
                        <a:rPr lang="pt-BR" sz="1400" b="1" dirty="0"/>
                        <a:t>86.693</a:t>
                      </a:r>
                    </a:p>
                  </a:txBody>
                  <a:tcPr/>
                </a:tc>
                <a:tc>
                  <a:txBody>
                    <a:bodyPr/>
                    <a:lstStyle/>
                    <a:p>
                      <a:pPr algn="r"/>
                      <a:r>
                        <a:rPr lang="pt-BR" sz="1400" b="1" dirty="0"/>
                        <a:t>113,73</a:t>
                      </a:r>
                    </a:p>
                  </a:txBody>
                  <a:tcPr/>
                </a:tc>
                <a:tc>
                  <a:txBody>
                    <a:bodyPr/>
                    <a:lstStyle/>
                    <a:p>
                      <a:pPr algn="r"/>
                      <a:r>
                        <a:rPr lang="pt-BR" sz="1400" b="1" dirty="0"/>
                        <a:t>9.859</a:t>
                      </a:r>
                    </a:p>
                  </a:txBody>
                  <a:tcPr/>
                </a:tc>
                <a:tc>
                  <a:txBody>
                    <a:bodyPr/>
                    <a:lstStyle/>
                    <a:p>
                      <a:pPr algn="r"/>
                      <a:r>
                        <a:rPr lang="pt-BR" sz="1400" b="1" dirty="0"/>
                        <a:t>113,73</a:t>
                      </a:r>
                    </a:p>
                  </a:txBody>
                  <a:tcPr/>
                </a:tc>
                <a:tc>
                  <a:txBody>
                    <a:bodyPr/>
                    <a:lstStyle/>
                    <a:p>
                      <a:pPr algn="r"/>
                      <a:r>
                        <a:rPr lang="pt-BR" sz="1400" b="1" dirty="0"/>
                        <a:t>9.859</a:t>
                      </a:r>
                    </a:p>
                  </a:txBody>
                  <a:tcPr/>
                </a:tc>
                <a:tc>
                  <a:txBody>
                    <a:bodyPr/>
                    <a:lstStyle/>
                    <a:p>
                      <a:pPr algn="r"/>
                      <a:r>
                        <a:rPr lang="pt-BR" sz="1400" b="1" dirty="0"/>
                        <a:t>0,00</a:t>
                      </a:r>
                    </a:p>
                  </a:txBody>
                  <a:tcPr/>
                </a:tc>
                <a:extLst>
                  <a:ext uri="{0D108BD9-81ED-4DB2-BD59-A6C34878D82A}">
                    <a16:rowId xmlns:a16="http://schemas.microsoft.com/office/drawing/2014/main" val="3156248227"/>
                  </a:ext>
                </a:extLst>
              </a:tr>
              <a:tr h="566910">
                <a:tc>
                  <a:txBody>
                    <a:bodyPr/>
                    <a:lstStyle/>
                    <a:p>
                      <a:pPr algn="l"/>
                      <a:r>
                        <a:rPr lang="pt-BR" sz="1400" b="1" dirty="0"/>
                        <a:t>Posição-2021 Dever de Fidúcia</a:t>
                      </a:r>
                    </a:p>
                  </a:txBody>
                  <a:tcPr/>
                </a:tc>
                <a:tc>
                  <a:txBody>
                    <a:bodyPr/>
                    <a:lstStyle/>
                    <a:p>
                      <a:pPr algn="r"/>
                      <a:r>
                        <a:rPr lang="pt-BR" sz="1400" b="1" dirty="0"/>
                        <a:t>402.650</a:t>
                      </a:r>
                    </a:p>
                  </a:txBody>
                  <a:tcPr/>
                </a:tc>
                <a:tc>
                  <a:txBody>
                    <a:bodyPr/>
                    <a:lstStyle/>
                    <a:p>
                      <a:pPr algn="r"/>
                      <a:r>
                        <a:rPr lang="pt-BR" sz="1400" b="1" dirty="0"/>
                        <a:t>65,00</a:t>
                      </a:r>
                    </a:p>
                  </a:txBody>
                  <a:tcPr/>
                </a:tc>
                <a:tc>
                  <a:txBody>
                    <a:bodyPr/>
                    <a:lstStyle/>
                    <a:p>
                      <a:pPr algn="r"/>
                      <a:r>
                        <a:rPr lang="pt-BR" sz="1400" b="1" dirty="0"/>
                        <a:t>26.172</a:t>
                      </a:r>
                    </a:p>
                  </a:txBody>
                  <a:tcPr/>
                </a:tc>
                <a:tc>
                  <a:txBody>
                    <a:bodyPr/>
                    <a:lstStyle/>
                    <a:p>
                      <a:pPr algn="r"/>
                      <a:r>
                        <a:rPr lang="pt-BR" sz="1400" b="1" dirty="0"/>
                        <a:t>113,73</a:t>
                      </a:r>
                    </a:p>
                  </a:txBody>
                  <a:tcPr/>
                </a:tc>
                <a:tc>
                  <a:txBody>
                    <a:bodyPr/>
                    <a:lstStyle/>
                    <a:p>
                      <a:pPr algn="r"/>
                      <a:r>
                        <a:rPr lang="pt-BR" sz="1400" b="1" dirty="0"/>
                        <a:t>45.793</a:t>
                      </a:r>
                    </a:p>
                  </a:txBody>
                  <a:tcPr/>
                </a:tc>
                <a:tc>
                  <a:txBody>
                    <a:bodyPr/>
                    <a:lstStyle/>
                    <a:p>
                      <a:pPr algn="r"/>
                      <a:r>
                        <a:rPr lang="pt-BR" sz="1400" b="1" dirty="0"/>
                        <a:t>19.621</a:t>
                      </a:r>
                    </a:p>
                  </a:txBody>
                  <a:tcPr/>
                </a:tc>
                <a:extLst>
                  <a:ext uri="{0D108BD9-81ED-4DB2-BD59-A6C34878D82A}">
                    <a16:rowId xmlns:a16="http://schemas.microsoft.com/office/drawing/2014/main" val="282597861"/>
                  </a:ext>
                </a:extLst>
              </a:tr>
              <a:tr h="605718">
                <a:tc>
                  <a:txBody>
                    <a:bodyPr/>
                    <a:lstStyle/>
                    <a:p>
                      <a:pPr algn="l"/>
                      <a:r>
                        <a:rPr lang="pt-BR" sz="1400" b="1" dirty="0"/>
                        <a:t>Ações LITEL-2021</a:t>
                      </a:r>
                    </a:p>
                    <a:p>
                      <a:pPr algn="l"/>
                      <a:r>
                        <a:rPr lang="pt-BR" sz="1400" b="1" dirty="0"/>
                        <a:t>Dever de Fidúcia</a:t>
                      </a:r>
                    </a:p>
                  </a:txBody>
                  <a:tcPr/>
                </a:tc>
                <a:tc>
                  <a:txBody>
                    <a:bodyPr/>
                    <a:lstStyle/>
                    <a:p>
                      <a:pPr algn="r"/>
                      <a:r>
                        <a:rPr lang="pt-BR" sz="1400" b="1" dirty="0"/>
                        <a:t>72.370</a:t>
                      </a:r>
                    </a:p>
                  </a:txBody>
                  <a:tcPr/>
                </a:tc>
                <a:tc>
                  <a:txBody>
                    <a:bodyPr/>
                    <a:lstStyle/>
                    <a:p>
                      <a:pPr algn="r"/>
                      <a:r>
                        <a:rPr lang="pt-BR" sz="1400" b="1" dirty="0"/>
                        <a:t>65,00</a:t>
                      </a:r>
                    </a:p>
                  </a:txBody>
                  <a:tcPr/>
                </a:tc>
                <a:tc>
                  <a:txBody>
                    <a:bodyPr/>
                    <a:lstStyle/>
                    <a:p>
                      <a:pPr algn="r"/>
                      <a:r>
                        <a:rPr lang="pt-BR" sz="1400" b="1" dirty="0"/>
                        <a:t>4.704</a:t>
                      </a:r>
                    </a:p>
                  </a:txBody>
                  <a:tcPr/>
                </a:tc>
                <a:tc>
                  <a:txBody>
                    <a:bodyPr/>
                    <a:lstStyle/>
                    <a:p>
                      <a:pPr algn="r"/>
                      <a:r>
                        <a:rPr lang="pt-BR" sz="1400" b="1" dirty="0"/>
                        <a:t>113,73</a:t>
                      </a:r>
                    </a:p>
                  </a:txBody>
                  <a:tcPr/>
                </a:tc>
                <a:tc>
                  <a:txBody>
                    <a:bodyPr/>
                    <a:lstStyle/>
                    <a:p>
                      <a:pPr algn="r"/>
                      <a:r>
                        <a:rPr lang="pt-BR" sz="1400" b="1" dirty="0"/>
                        <a:t>8.230</a:t>
                      </a:r>
                    </a:p>
                  </a:txBody>
                  <a:tcPr/>
                </a:tc>
                <a:tc>
                  <a:txBody>
                    <a:bodyPr/>
                    <a:lstStyle/>
                    <a:p>
                      <a:pPr algn="r"/>
                      <a:r>
                        <a:rPr lang="pt-BR" sz="1400" b="1" dirty="0"/>
                        <a:t>3.526</a:t>
                      </a:r>
                    </a:p>
                  </a:txBody>
                  <a:tcPr/>
                </a:tc>
                <a:extLst>
                  <a:ext uri="{0D108BD9-81ED-4DB2-BD59-A6C34878D82A}">
                    <a16:rowId xmlns:a16="http://schemas.microsoft.com/office/drawing/2014/main" val="1225688272"/>
                  </a:ext>
                </a:extLst>
              </a:tr>
              <a:tr h="279851">
                <a:tc>
                  <a:txBody>
                    <a:bodyPr/>
                    <a:lstStyle/>
                    <a:p>
                      <a:pPr algn="l"/>
                      <a:r>
                        <a:rPr lang="pt-BR" sz="1400" b="1" dirty="0"/>
                        <a:t>TOTAL</a:t>
                      </a:r>
                    </a:p>
                  </a:txBody>
                  <a:tcPr/>
                </a:tc>
                <a:tc>
                  <a:txBody>
                    <a:bodyPr/>
                    <a:lstStyle/>
                    <a:p>
                      <a:pPr algn="r"/>
                      <a:endParaRPr lang="pt-BR" sz="1400" b="1" dirty="0"/>
                    </a:p>
                  </a:txBody>
                  <a:tcPr/>
                </a:tc>
                <a:tc>
                  <a:txBody>
                    <a:bodyPr/>
                    <a:lstStyle/>
                    <a:p>
                      <a:pPr algn="r"/>
                      <a:endParaRPr lang="pt-BR" sz="1400" b="1" dirty="0"/>
                    </a:p>
                  </a:txBody>
                  <a:tcPr/>
                </a:tc>
                <a:tc>
                  <a:txBody>
                    <a:bodyPr/>
                    <a:lstStyle/>
                    <a:p>
                      <a:pPr algn="r"/>
                      <a:r>
                        <a:rPr lang="pt-BR" sz="1400" b="1" dirty="0"/>
                        <a:t>58.929</a:t>
                      </a:r>
                    </a:p>
                  </a:txBody>
                  <a:tcPr/>
                </a:tc>
                <a:tc>
                  <a:txBody>
                    <a:bodyPr/>
                    <a:lstStyle/>
                    <a:p>
                      <a:pPr algn="r"/>
                      <a:endParaRPr lang="pt-BR" sz="1400" b="1" dirty="0"/>
                    </a:p>
                  </a:txBody>
                  <a:tcPr/>
                </a:tc>
                <a:tc>
                  <a:txBody>
                    <a:bodyPr/>
                    <a:lstStyle/>
                    <a:p>
                      <a:pPr algn="r"/>
                      <a:r>
                        <a:rPr lang="pt-BR" sz="1400" b="1" dirty="0"/>
                        <a:t>93.068</a:t>
                      </a:r>
                    </a:p>
                  </a:txBody>
                  <a:tcPr/>
                </a:tc>
                <a:tc>
                  <a:txBody>
                    <a:bodyPr/>
                    <a:lstStyle/>
                    <a:p>
                      <a:pPr algn="r"/>
                      <a:r>
                        <a:rPr lang="pt-BR" sz="1400" b="1" dirty="0"/>
                        <a:t>34.139</a:t>
                      </a:r>
                    </a:p>
                  </a:txBody>
                  <a:tcPr/>
                </a:tc>
                <a:extLst>
                  <a:ext uri="{0D108BD9-81ED-4DB2-BD59-A6C34878D82A}">
                    <a16:rowId xmlns:a16="http://schemas.microsoft.com/office/drawing/2014/main" val="2922579724"/>
                  </a:ext>
                </a:extLst>
              </a:tr>
            </a:tbl>
          </a:graphicData>
        </a:graphic>
      </p:graphicFrame>
    </p:spTree>
    <p:extLst>
      <p:ext uri="{BB962C8B-B14F-4D97-AF65-F5344CB8AC3E}">
        <p14:creationId xmlns:p14="http://schemas.microsoft.com/office/powerpoint/2010/main" val="196263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VALE - CUSTO DE OPORTUNIDADE 2020/21</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2" name="Tabela 1">
            <a:extLst>
              <a:ext uri="{FF2B5EF4-FFF2-40B4-BE49-F238E27FC236}">
                <a16:creationId xmlns:a16="http://schemas.microsoft.com/office/drawing/2014/main" id="{05374E12-B959-ABD5-4794-5B034F350E44}"/>
              </a:ext>
            </a:extLst>
          </p:cNvPr>
          <p:cNvGraphicFramePr>
            <a:graphicFrameLocks noGrp="1"/>
          </p:cNvGraphicFramePr>
          <p:nvPr>
            <p:extLst>
              <p:ext uri="{D42A27DB-BD31-4B8C-83A1-F6EECF244321}">
                <p14:modId xmlns:p14="http://schemas.microsoft.com/office/powerpoint/2010/main" val="2325426839"/>
              </p:ext>
            </p:extLst>
          </p:nvPr>
        </p:nvGraphicFramePr>
        <p:xfrm>
          <a:off x="397164" y="1132333"/>
          <a:ext cx="7931020" cy="1636373"/>
        </p:xfrm>
        <a:graphic>
          <a:graphicData uri="http://schemas.openxmlformats.org/drawingml/2006/table">
            <a:tbl>
              <a:tblPr firstRow="1" bandRow="1">
                <a:tableStyleId>{5C22544A-7EE6-4342-B048-85BDC9FD1C3A}</a:tableStyleId>
              </a:tblPr>
              <a:tblGrid>
                <a:gridCol w="1023357">
                  <a:extLst>
                    <a:ext uri="{9D8B030D-6E8A-4147-A177-3AD203B41FA5}">
                      <a16:colId xmlns:a16="http://schemas.microsoft.com/office/drawing/2014/main" val="20000"/>
                    </a:ext>
                  </a:extLst>
                </a:gridCol>
                <a:gridCol w="959398">
                  <a:extLst>
                    <a:ext uri="{9D8B030D-6E8A-4147-A177-3AD203B41FA5}">
                      <a16:colId xmlns:a16="http://schemas.microsoft.com/office/drawing/2014/main" val="20001"/>
                    </a:ext>
                  </a:extLst>
                </a:gridCol>
                <a:gridCol w="784195">
                  <a:extLst>
                    <a:ext uri="{9D8B030D-6E8A-4147-A177-3AD203B41FA5}">
                      <a16:colId xmlns:a16="http://schemas.microsoft.com/office/drawing/2014/main" val="20002"/>
                    </a:ext>
                  </a:extLst>
                </a:gridCol>
                <a:gridCol w="850710">
                  <a:extLst>
                    <a:ext uri="{9D8B030D-6E8A-4147-A177-3AD203B41FA5}">
                      <a16:colId xmlns:a16="http://schemas.microsoft.com/office/drawing/2014/main" val="20003"/>
                    </a:ext>
                  </a:extLst>
                </a:gridCol>
                <a:gridCol w="978090">
                  <a:extLst>
                    <a:ext uri="{9D8B030D-6E8A-4147-A177-3AD203B41FA5}">
                      <a16:colId xmlns:a16="http://schemas.microsoft.com/office/drawing/2014/main" val="20004"/>
                    </a:ext>
                  </a:extLst>
                </a:gridCol>
                <a:gridCol w="1083033">
                  <a:extLst>
                    <a:ext uri="{9D8B030D-6E8A-4147-A177-3AD203B41FA5}">
                      <a16:colId xmlns:a16="http://schemas.microsoft.com/office/drawing/2014/main" val="20005"/>
                    </a:ext>
                  </a:extLst>
                </a:gridCol>
                <a:gridCol w="1069542">
                  <a:extLst>
                    <a:ext uri="{9D8B030D-6E8A-4147-A177-3AD203B41FA5}">
                      <a16:colId xmlns:a16="http://schemas.microsoft.com/office/drawing/2014/main" val="20006"/>
                    </a:ext>
                  </a:extLst>
                </a:gridCol>
                <a:gridCol w="1182695">
                  <a:extLst>
                    <a:ext uri="{9D8B030D-6E8A-4147-A177-3AD203B41FA5}">
                      <a16:colId xmlns:a16="http://schemas.microsoft.com/office/drawing/2014/main" val="20007"/>
                    </a:ext>
                  </a:extLst>
                </a:gridCol>
              </a:tblGrid>
              <a:tr h="628261">
                <a:tc>
                  <a:txBody>
                    <a:bodyPr/>
                    <a:lstStyle/>
                    <a:p>
                      <a:pPr algn="ctr"/>
                      <a:endParaRPr lang="pt-BR" sz="1400" dirty="0">
                        <a:solidFill>
                          <a:schemeClr val="tx1"/>
                        </a:solidFill>
                      </a:endParaRPr>
                    </a:p>
                    <a:p>
                      <a:pPr algn="ctr"/>
                      <a:r>
                        <a:rPr lang="pt-BR" sz="1400" dirty="0">
                          <a:solidFill>
                            <a:schemeClr val="tx1"/>
                          </a:solidFill>
                        </a:rPr>
                        <a:t>ANO</a:t>
                      </a:r>
                    </a:p>
                  </a:txBody>
                  <a:tcPr/>
                </a:tc>
                <a:tc>
                  <a:txBody>
                    <a:bodyPr/>
                    <a:lstStyle/>
                    <a:p>
                      <a:pPr algn="ctr"/>
                      <a:r>
                        <a:rPr lang="pt-BR" sz="1400" dirty="0">
                          <a:solidFill>
                            <a:schemeClr val="tx1"/>
                          </a:solidFill>
                        </a:rPr>
                        <a:t>AÇÕES</a:t>
                      </a:r>
                    </a:p>
                    <a:p>
                      <a:pPr algn="ctr"/>
                      <a:r>
                        <a:rPr lang="pt-BR" sz="1400" dirty="0" err="1">
                          <a:solidFill>
                            <a:schemeClr val="tx1"/>
                          </a:solidFill>
                        </a:rPr>
                        <a:t>Qtde</a:t>
                      </a:r>
                      <a:r>
                        <a:rPr lang="pt-BR" sz="1400" dirty="0">
                          <a:solidFill>
                            <a:schemeClr val="tx1"/>
                          </a:solidFill>
                        </a:rPr>
                        <a:t>-mil</a:t>
                      </a:r>
                    </a:p>
                  </a:txBody>
                  <a:tcPr/>
                </a:tc>
                <a:tc>
                  <a:txBody>
                    <a:bodyPr/>
                    <a:lstStyle/>
                    <a:p>
                      <a:pPr algn="ctr"/>
                      <a:r>
                        <a:rPr lang="pt-BR" sz="1400" dirty="0">
                          <a:solidFill>
                            <a:schemeClr val="tx1"/>
                          </a:solidFill>
                        </a:rPr>
                        <a:t>Valor</a:t>
                      </a:r>
                    </a:p>
                    <a:p>
                      <a:pPr algn="ctr"/>
                      <a:r>
                        <a:rPr lang="pt-BR" sz="1400" dirty="0">
                          <a:solidFill>
                            <a:schemeClr val="tx1"/>
                          </a:solidFill>
                        </a:rPr>
                        <a:t>p/ação</a:t>
                      </a:r>
                    </a:p>
                  </a:txBody>
                  <a:tcPr/>
                </a:tc>
                <a:tc>
                  <a:txBody>
                    <a:bodyPr/>
                    <a:lstStyle/>
                    <a:p>
                      <a:pPr algn="ctr"/>
                      <a:r>
                        <a:rPr lang="pt-BR" sz="1400" dirty="0">
                          <a:solidFill>
                            <a:schemeClr val="tx1"/>
                          </a:solidFill>
                        </a:rPr>
                        <a:t>Valor</a:t>
                      </a:r>
                      <a:r>
                        <a:rPr lang="pt-BR" sz="1400" baseline="0" dirty="0">
                          <a:solidFill>
                            <a:schemeClr val="tx1"/>
                          </a:solidFill>
                        </a:rPr>
                        <a:t> </a:t>
                      </a:r>
                      <a:endParaRPr lang="pt-BR" sz="1400" dirty="0">
                        <a:solidFill>
                          <a:schemeClr val="tx1"/>
                        </a:solidFill>
                      </a:endParaRPr>
                    </a:p>
                    <a:p>
                      <a:pPr algn="ctr"/>
                      <a:r>
                        <a:rPr lang="pt-BR" sz="1400" dirty="0">
                          <a:solidFill>
                            <a:schemeClr val="tx1"/>
                          </a:solidFill>
                        </a:rPr>
                        <a:t>R$ mi</a:t>
                      </a:r>
                    </a:p>
                  </a:txBody>
                  <a:tcPr/>
                </a:tc>
                <a:tc>
                  <a:txBody>
                    <a:bodyPr/>
                    <a:lstStyle/>
                    <a:p>
                      <a:pPr algn="ctr"/>
                      <a:r>
                        <a:rPr lang="pt-BR" sz="1400" dirty="0">
                          <a:solidFill>
                            <a:schemeClr val="tx1"/>
                          </a:solidFill>
                        </a:rPr>
                        <a:t>Vendas Compras</a:t>
                      </a:r>
                    </a:p>
                  </a:txBody>
                  <a:tcPr/>
                </a:tc>
                <a:tc>
                  <a:txBody>
                    <a:bodyPr/>
                    <a:lstStyle/>
                    <a:p>
                      <a:pPr algn="ctr"/>
                      <a:r>
                        <a:rPr lang="pt-BR" sz="1400" dirty="0">
                          <a:solidFill>
                            <a:schemeClr val="tx1"/>
                          </a:solidFill>
                        </a:rPr>
                        <a:t>Meta</a:t>
                      </a:r>
                    </a:p>
                    <a:p>
                      <a:pPr algn="ctr"/>
                      <a:r>
                        <a:rPr lang="pt-BR" sz="1400" dirty="0">
                          <a:solidFill>
                            <a:schemeClr val="tx1"/>
                          </a:solidFill>
                        </a:rPr>
                        <a:t>Atuarial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dirty="0">
                          <a:solidFill>
                            <a:schemeClr val="tx1"/>
                          </a:solidFill>
                        </a:rPr>
                        <a:t>Correção  Atuarial</a:t>
                      </a:r>
                    </a:p>
                  </a:txBody>
                  <a:tcPr/>
                </a:tc>
                <a:tc>
                  <a:txBody>
                    <a:bodyPr/>
                    <a:lstStyle/>
                    <a:p>
                      <a:pPr algn="ctr"/>
                      <a:r>
                        <a:rPr lang="pt-BR" sz="1400" dirty="0">
                          <a:solidFill>
                            <a:schemeClr val="tx1"/>
                          </a:solidFill>
                        </a:rPr>
                        <a:t>Total</a:t>
                      </a:r>
                    </a:p>
                    <a:p>
                      <a:pPr algn="ctr"/>
                      <a:r>
                        <a:rPr lang="pt-BR" sz="1400" dirty="0">
                          <a:solidFill>
                            <a:schemeClr val="tx1"/>
                          </a:solidFill>
                        </a:rPr>
                        <a:t>R$</a:t>
                      </a:r>
                    </a:p>
                  </a:txBody>
                  <a:tcPr/>
                </a:tc>
                <a:extLst>
                  <a:ext uri="{0D108BD9-81ED-4DB2-BD59-A6C34878D82A}">
                    <a16:rowId xmlns:a16="http://schemas.microsoft.com/office/drawing/2014/main" val="10000"/>
                  </a:ext>
                </a:extLst>
              </a:tr>
              <a:tr h="3432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2020</a:t>
                      </a:r>
                    </a:p>
                  </a:txBody>
                  <a:tcPr/>
                </a:tc>
                <a:tc>
                  <a:txBody>
                    <a:bodyPr/>
                    <a:lstStyle/>
                    <a:p>
                      <a:pPr algn="r"/>
                      <a:endParaRPr lang="pt-BR" sz="1400" b="1" dirty="0"/>
                    </a:p>
                  </a:txBody>
                  <a:tcPr/>
                </a:tc>
                <a:tc>
                  <a:txBody>
                    <a:bodyPr/>
                    <a:lstStyle/>
                    <a:p>
                      <a:pPr algn="r"/>
                      <a:endParaRPr lang="pt-BR" sz="1400" b="1" dirty="0"/>
                    </a:p>
                  </a:txBody>
                  <a:tcPr/>
                </a:tc>
                <a:tc>
                  <a:txBody>
                    <a:bodyPr/>
                    <a:lstStyle/>
                    <a:p>
                      <a:pPr algn="r"/>
                      <a:r>
                        <a:rPr lang="pt-BR" sz="1400" b="1" dirty="0"/>
                        <a:t>10.297</a:t>
                      </a:r>
                    </a:p>
                  </a:txBody>
                  <a:tcPr/>
                </a:tc>
                <a:tc>
                  <a:txBody>
                    <a:bodyPr/>
                    <a:lstStyle/>
                    <a:p>
                      <a:pPr algn="r"/>
                      <a:endParaRPr lang="pt-BR" sz="1400" b="1" dirty="0">
                        <a:solidFill>
                          <a:schemeClr val="tx1"/>
                        </a:solidFill>
                      </a:endParaRPr>
                    </a:p>
                  </a:txBody>
                  <a:tcPr/>
                </a:tc>
                <a:tc>
                  <a:txBody>
                    <a:bodyPr/>
                    <a:lstStyle/>
                    <a:p>
                      <a:pPr algn="r"/>
                      <a:endParaRPr lang="pt-BR" sz="1400" b="1" dirty="0">
                        <a:solidFill>
                          <a:schemeClr val="tx1"/>
                        </a:solidFill>
                      </a:endParaRPr>
                    </a:p>
                  </a:txBody>
                  <a:tcPr/>
                </a:tc>
                <a:tc>
                  <a:txBody>
                    <a:bodyPr/>
                    <a:lstStyle/>
                    <a:p>
                      <a:pPr algn="r"/>
                      <a:endParaRPr lang="pt-BR" sz="1400" b="1" dirty="0">
                        <a:solidFill>
                          <a:schemeClr val="tx1"/>
                        </a:solidFill>
                      </a:endParaRPr>
                    </a:p>
                  </a:txBody>
                  <a:tcPr/>
                </a:tc>
                <a:tc>
                  <a:txBody>
                    <a:bodyPr/>
                    <a:lstStyle/>
                    <a:p>
                      <a:pPr algn="r"/>
                      <a:endParaRPr lang="pt-BR" sz="1400" b="1" dirty="0">
                        <a:solidFill>
                          <a:schemeClr val="tx1"/>
                        </a:solidFill>
                      </a:endParaRPr>
                    </a:p>
                  </a:txBody>
                  <a:tcPr/>
                </a:tc>
                <a:extLst>
                  <a:ext uri="{0D108BD9-81ED-4DB2-BD59-A6C34878D82A}">
                    <a16:rowId xmlns:a16="http://schemas.microsoft.com/office/drawing/2014/main" val="10007"/>
                  </a:ext>
                </a:extLst>
              </a:tr>
              <a:tr h="3600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2021</a:t>
                      </a:r>
                    </a:p>
                  </a:txBody>
                  <a:tcPr/>
                </a:tc>
                <a:tc>
                  <a:txBody>
                    <a:bodyPr/>
                    <a:lstStyle/>
                    <a:p>
                      <a:pPr algn="r"/>
                      <a:endParaRPr lang="pt-BR" sz="1400" b="1" dirty="0"/>
                    </a:p>
                  </a:txBody>
                  <a:tcPr/>
                </a:tc>
                <a:tc>
                  <a:txBody>
                    <a:bodyPr/>
                    <a:lstStyle/>
                    <a:p>
                      <a:pPr algn="r"/>
                      <a:endParaRPr lang="pt-BR" sz="1400" b="1" dirty="0"/>
                    </a:p>
                  </a:txBody>
                  <a:tcPr/>
                </a:tc>
                <a:tc>
                  <a:txBody>
                    <a:bodyPr/>
                    <a:lstStyle/>
                    <a:p>
                      <a:pPr algn="r"/>
                      <a:r>
                        <a:rPr lang="pt-BR" sz="1400" b="1" dirty="0"/>
                        <a:t>23.842</a:t>
                      </a:r>
                    </a:p>
                  </a:txBody>
                  <a:tcPr/>
                </a:tc>
                <a:tc>
                  <a:txBody>
                    <a:bodyPr/>
                    <a:lstStyle/>
                    <a:p>
                      <a:pPr algn="r"/>
                      <a:endParaRPr lang="pt-BR" sz="1400" b="1" dirty="0">
                        <a:solidFill>
                          <a:srgbClr val="FF0000"/>
                        </a:solidFill>
                      </a:endParaRPr>
                    </a:p>
                  </a:txBody>
                  <a:tcPr/>
                </a:tc>
                <a:tc>
                  <a:txBody>
                    <a:bodyPr/>
                    <a:lstStyle/>
                    <a:p>
                      <a:pPr algn="r"/>
                      <a:r>
                        <a:rPr lang="pt-BR" sz="1400" b="1" dirty="0">
                          <a:solidFill>
                            <a:schemeClr val="tx1"/>
                          </a:solidFill>
                        </a:rPr>
                        <a:t>14,91</a:t>
                      </a:r>
                    </a:p>
                  </a:txBody>
                  <a:tcPr/>
                </a:tc>
                <a:tc>
                  <a:txBody>
                    <a:bodyPr/>
                    <a:lstStyle/>
                    <a:p>
                      <a:pPr algn="r"/>
                      <a:r>
                        <a:rPr lang="pt-BR" sz="1400" b="1" dirty="0">
                          <a:solidFill>
                            <a:schemeClr val="tx1"/>
                          </a:solidFill>
                        </a:rPr>
                        <a:t>1.535</a:t>
                      </a:r>
                    </a:p>
                  </a:txBody>
                  <a:tcPr/>
                </a:tc>
                <a:tc>
                  <a:txBody>
                    <a:bodyPr/>
                    <a:lstStyle/>
                    <a:p>
                      <a:pPr algn="r"/>
                      <a:r>
                        <a:rPr lang="pt-BR" sz="1400" b="1" dirty="0">
                          <a:solidFill>
                            <a:schemeClr val="tx1"/>
                          </a:solidFill>
                        </a:rPr>
                        <a:t>35.674</a:t>
                      </a:r>
                    </a:p>
                  </a:txBody>
                  <a:tcPr/>
                </a:tc>
                <a:extLst>
                  <a:ext uri="{0D108BD9-81ED-4DB2-BD59-A6C34878D82A}">
                    <a16:rowId xmlns:a16="http://schemas.microsoft.com/office/drawing/2014/main" val="2016672163"/>
                  </a:ext>
                </a:extLst>
              </a:tr>
              <a:tr h="2830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2022</a:t>
                      </a:r>
                    </a:p>
                  </a:txBody>
                  <a:tcPr/>
                </a:tc>
                <a:tc>
                  <a:txBody>
                    <a:bodyPr/>
                    <a:lstStyle/>
                    <a:p>
                      <a:pPr algn="r"/>
                      <a:endParaRPr lang="pt-BR" sz="1400" b="1" dirty="0"/>
                    </a:p>
                  </a:txBody>
                  <a:tcPr/>
                </a:tc>
                <a:tc>
                  <a:txBody>
                    <a:bodyPr/>
                    <a:lstStyle/>
                    <a:p>
                      <a:pPr algn="r"/>
                      <a:endParaRPr lang="pt-BR" sz="1400" b="1" dirty="0"/>
                    </a:p>
                  </a:txBody>
                  <a:tcPr/>
                </a:tc>
                <a:tc>
                  <a:txBody>
                    <a:bodyPr/>
                    <a:lstStyle/>
                    <a:p>
                      <a:pPr algn="r"/>
                      <a:endParaRPr lang="pt-BR" sz="1400" b="1" dirty="0"/>
                    </a:p>
                  </a:txBody>
                  <a:tcPr/>
                </a:tc>
                <a:tc>
                  <a:txBody>
                    <a:bodyPr/>
                    <a:lstStyle/>
                    <a:p>
                      <a:pPr algn="r"/>
                      <a:endParaRPr lang="pt-BR" sz="1400" b="1" dirty="0">
                        <a:solidFill>
                          <a:schemeClr val="tx1"/>
                        </a:solidFill>
                      </a:endParaRPr>
                    </a:p>
                  </a:txBody>
                  <a:tcPr/>
                </a:tc>
                <a:tc>
                  <a:txBody>
                    <a:bodyPr/>
                    <a:lstStyle/>
                    <a:p>
                      <a:pPr algn="r"/>
                      <a:r>
                        <a:rPr lang="pt-BR" sz="1400" b="1" dirty="0">
                          <a:solidFill>
                            <a:schemeClr val="tx1"/>
                          </a:solidFill>
                        </a:rPr>
                        <a:t>10,68</a:t>
                      </a:r>
                    </a:p>
                  </a:txBody>
                  <a:tcPr/>
                </a:tc>
                <a:tc>
                  <a:txBody>
                    <a:bodyPr/>
                    <a:lstStyle/>
                    <a:p>
                      <a:pPr algn="r"/>
                      <a:r>
                        <a:rPr lang="pt-BR" sz="1400" b="1" dirty="0">
                          <a:solidFill>
                            <a:schemeClr val="tx1"/>
                          </a:solidFill>
                        </a:rPr>
                        <a:t>3.809</a:t>
                      </a:r>
                    </a:p>
                  </a:txBody>
                  <a:tcPr/>
                </a:tc>
                <a:tc>
                  <a:txBody>
                    <a:bodyPr/>
                    <a:lstStyle/>
                    <a:p>
                      <a:pPr algn="r"/>
                      <a:r>
                        <a:rPr lang="pt-BR" sz="1400" b="1" dirty="0">
                          <a:solidFill>
                            <a:schemeClr val="tx1"/>
                          </a:solidFill>
                        </a:rPr>
                        <a:t>39.483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7769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NO EXTERIOR</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 name="CaixaDeTexto 2">
            <a:extLst>
              <a:ext uri="{FF2B5EF4-FFF2-40B4-BE49-F238E27FC236}">
                <a16:creationId xmlns:a16="http://schemas.microsoft.com/office/drawing/2014/main" id="{83D21956-ED0C-5760-B09C-58AAE2623D5C}"/>
              </a:ext>
            </a:extLst>
          </p:cNvPr>
          <p:cNvSpPr txBox="1"/>
          <p:nvPr/>
        </p:nvSpPr>
        <p:spPr>
          <a:xfrm>
            <a:off x="719063" y="1335313"/>
            <a:ext cx="6117165" cy="400110"/>
          </a:xfrm>
          <a:prstGeom prst="rect">
            <a:avLst/>
          </a:prstGeom>
          <a:noFill/>
        </p:spPr>
        <p:txBody>
          <a:bodyPr wrap="square">
            <a:spAutoFit/>
          </a:bodyPr>
          <a:lstStyle/>
          <a:p>
            <a:pPr marL="0" indent="0">
              <a:buNone/>
            </a:pPr>
            <a:r>
              <a:rPr lang="pt-BR" sz="2000" b="1" dirty="0"/>
              <a:t>4 - PLANO 1 - INVESTIMENTOS NO EXTERIOR</a:t>
            </a:r>
          </a:p>
        </p:txBody>
      </p:sp>
    </p:spTree>
    <p:extLst>
      <p:ext uri="{BB962C8B-B14F-4D97-AF65-F5344CB8AC3E}">
        <p14:creationId xmlns:p14="http://schemas.microsoft.com/office/powerpoint/2010/main" val="185516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NO EXTERIOR</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graphicFrame>
        <p:nvGraphicFramePr>
          <p:cNvPr id="6" name="Tabela 5">
            <a:extLst>
              <a:ext uri="{FF2B5EF4-FFF2-40B4-BE49-F238E27FC236}">
                <a16:creationId xmlns:a16="http://schemas.microsoft.com/office/drawing/2014/main" id="{905EBA24-61AB-64CB-FA70-E1DD13609143}"/>
              </a:ext>
            </a:extLst>
          </p:cNvPr>
          <p:cNvGraphicFramePr>
            <a:graphicFrameLocks noGrp="1"/>
          </p:cNvGraphicFramePr>
          <p:nvPr>
            <p:extLst>
              <p:ext uri="{D42A27DB-BD31-4B8C-83A1-F6EECF244321}">
                <p14:modId xmlns:p14="http://schemas.microsoft.com/office/powerpoint/2010/main" val="550078132"/>
              </p:ext>
            </p:extLst>
          </p:nvPr>
        </p:nvGraphicFramePr>
        <p:xfrm>
          <a:off x="1584540" y="1106906"/>
          <a:ext cx="6091607" cy="3074930"/>
        </p:xfrm>
        <a:graphic>
          <a:graphicData uri="http://schemas.openxmlformats.org/drawingml/2006/table">
            <a:tbl>
              <a:tblPr firstRow="1" bandRow="1">
                <a:tableStyleId>{5C22544A-7EE6-4342-B048-85BDC9FD1C3A}</a:tableStyleId>
              </a:tblPr>
              <a:tblGrid>
                <a:gridCol w="1188239">
                  <a:extLst>
                    <a:ext uri="{9D8B030D-6E8A-4147-A177-3AD203B41FA5}">
                      <a16:colId xmlns:a16="http://schemas.microsoft.com/office/drawing/2014/main" val="20000"/>
                    </a:ext>
                  </a:extLst>
                </a:gridCol>
                <a:gridCol w="1772495">
                  <a:extLst>
                    <a:ext uri="{9D8B030D-6E8A-4147-A177-3AD203B41FA5}">
                      <a16:colId xmlns:a16="http://schemas.microsoft.com/office/drawing/2014/main" val="20001"/>
                    </a:ext>
                  </a:extLst>
                </a:gridCol>
                <a:gridCol w="1805880">
                  <a:extLst>
                    <a:ext uri="{9D8B030D-6E8A-4147-A177-3AD203B41FA5}">
                      <a16:colId xmlns:a16="http://schemas.microsoft.com/office/drawing/2014/main" val="20002"/>
                    </a:ext>
                  </a:extLst>
                </a:gridCol>
                <a:gridCol w="1324993">
                  <a:extLst>
                    <a:ext uri="{9D8B030D-6E8A-4147-A177-3AD203B41FA5}">
                      <a16:colId xmlns:a16="http://schemas.microsoft.com/office/drawing/2014/main" val="20003"/>
                    </a:ext>
                  </a:extLst>
                </a:gridCol>
              </a:tblGrid>
              <a:tr h="385010">
                <a:tc>
                  <a:txBody>
                    <a:bodyPr/>
                    <a:lstStyle/>
                    <a:p>
                      <a:pPr algn="ctr"/>
                      <a:r>
                        <a:rPr lang="pt-BR" sz="1600" dirty="0">
                          <a:solidFill>
                            <a:schemeClr val="tx1"/>
                          </a:solidFill>
                        </a:rPr>
                        <a:t>ANO</a:t>
                      </a:r>
                    </a:p>
                  </a:txBody>
                  <a:tcPr/>
                </a:tc>
                <a:tc>
                  <a:txBody>
                    <a:bodyPr/>
                    <a:lstStyle/>
                    <a:p>
                      <a:pPr algn="ctr"/>
                      <a:r>
                        <a:rPr lang="pt-BR" sz="1600" dirty="0">
                          <a:solidFill>
                            <a:schemeClr val="tx1"/>
                          </a:solidFill>
                        </a:rPr>
                        <a:t>Meta Atuarial %</a:t>
                      </a:r>
                    </a:p>
                  </a:txBody>
                  <a:tcPr/>
                </a:tc>
                <a:tc>
                  <a:txBody>
                    <a:bodyPr/>
                    <a:lstStyle/>
                    <a:p>
                      <a:pPr algn="ctr"/>
                      <a:r>
                        <a:rPr lang="pt-BR" sz="1600" dirty="0">
                          <a:solidFill>
                            <a:schemeClr val="tx1"/>
                          </a:solidFill>
                        </a:rPr>
                        <a:t>Rentabilidade %</a:t>
                      </a:r>
                    </a:p>
                  </a:txBody>
                  <a:tcPr/>
                </a:tc>
                <a:tc>
                  <a:txBody>
                    <a:bodyPr/>
                    <a:lstStyle/>
                    <a:p>
                      <a:pPr algn="ctr"/>
                      <a:r>
                        <a:rPr lang="pt-BR" sz="1600" dirty="0">
                          <a:solidFill>
                            <a:schemeClr val="tx1"/>
                          </a:solidFill>
                        </a:rPr>
                        <a:t>Total R$ mi</a:t>
                      </a:r>
                    </a:p>
                  </a:txBody>
                  <a:tcPr/>
                </a:tc>
                <a:extLst>
                  <a:ext uri="{0D108BD9-81ED-4DB2-BD59-A6C34878D82A}">
                    <a16:rowId xmlns:a16="http://schemas.microsoft.com/office/drawing/2014/main" val="10000"/>
                  </a:ext>
                </a:extLst>
              </a:tr>
              <a:tr h="336240">
                <a:tc>
                  <a:txBody>
                    <a:bodyPr/>
                    <a:lstStyle/>
                    <a:p>
                      <a:pPr algn="ctr"/>
                      <a:r>
                        <a:rPr lang="pt-BR" sz="1600" b="1" dirty="0"/>
                        <a:t>2015</a:t>
                      </a:r>
                    </a:p>
                  </a:txBody>
                  <a:tcPr/>
                </a:tc>
                <a:tc>
                  <a:txBody>
                    <a:bodyPr/>
                    <a:lstStyle/>
                    <a:p>
                      <a:pPr algn="r"/>
                      <a:r>
                        <a:rPr lang="pt-BR" sz="1600" b="1" dirty="0">
                          <a:solidFill>
                            <a:schemeClr val="tx1"/>
                          </a:solidFill>
                        </a:rPr>
                        <a:t>16,28</a:t>
                      </a:r>
                    </a:p>
                  </a:txBody>
                  <a:tcPr/>
                </a:tc>
                <a:tc>
                  <a:txBody>
                    <a:bodyPr/>
                    <a:lstStyle/>
                    <a:p>
                      <a:pPr algn="r"/>
                      <a:r>
                        <a:rPr lang="pt-BR" sz="1600" b="1" dirty="0"/>
                        <a:t>50,39</a:t>
                      </a:r>
                    </a:p>
                  </a:txBody>
                  <a:tcPr/>
                </a:tc>
                <a:tc>
                  <a:txBody>
                    <a:bodyPr/>
                    <a:lstStyle/>
                    <a:p>
                      <a:pPr algn="r"/>
                      <a:r>
                        <a:rPr lang="pt-BR" sz="1600" b="1" dirty="0"/>
                        <a:t>120</a:t>
                      </a:r>
                    </a:p>
                  </a:txBody>
                  <a:tcPr/>
                </a:tc>
                <a:extLst>
                  <a:ext uri="{0D108BD9-81ED-4DB2-BD59-A6C34878D82A}">
                    <a16:rowId xmlns:a16="http://schemas.microsoft.com/office/drawing/2014/main" val="10002"/>
                  </a:ext>
                </a:extLst>
              </a:tr>
              <a:tr h="336240">
                <a:tc>
                  <a:txBody>
                    <a:bodyPr/>
                    <a:lstStyle/>
                    <a:p>
                      <a:pPr algn="ctr"/>
                      <a:r>
                        <a:rPr lang="pt-BR" sz="1600" b="1" dirty="0"/>
                        <a:t>2016</a:t>
                      </a:r>
                    </a:p>
                  </a:txBody>
                  <a:tcPr/>
                </a:tc>
                <a:tc>
                  <a:txBody>
                    <a:bodyPr/>
                    <a:lstStyle/>
                    <a:p>
                      <a:pPr algn="r"/>
                      <a:r>
                        <a:rPr lang="pt-BR" sz="1600" b="1" dirty="0"/>
                        <a:t>11,58</a:t>
                      </a:r>
                    </a:p>
                  </a:txBody>
                  <a:tcPr/>
                </a:tc>
                <a:tc>
                  <a:txBody>
                    <a:bodyPr/>
                    <a:lstStyle/>
                    <a:p>
                      <a:pPr algn="r"/>
                      <a:r>
                        <a:rPr lang="pt-BR" sz="1600" b="1" dirty="0">
                          <a:solidFill>
                            <a:srgbClr val="FF0000"/>
                          </a:solidFill>
                        </a:rPr>
                        <a:t>-15,62</a:t>
                      </a:r>
                    </a:p>
                  </a:txBody>
                  <a:tcPr/>
                </a:tc>
                <a:tc>
                  <a:txBody>
                    <a:bodyPr/>
                    <a:lstStyle/>
                    <a:p>
                      <a:pPr algn="r"/>
                      <a:r>
                        <a:rPr lang="pt-BR" sz="1600" b="1" dirty="0"/>
                        <a:t>110</a:t>
                      </a:r>
                    </a:p>
                  </a:txBody>
                  <a:tcPr/>
                </a:tc>
                <a:extLst>
                  <a:ext uri="{0D108BD9-81ED-4DB2-BD59-A6C34878D82A}">
                    <a16:rowId xmlns:a16="http://schemas.microsoft.com/office/drawing/2014/main" val="10004"/>
                  </a:ext>
                </a:extLst>
              </a:tr>
              <a:tr h="336240">
                <a:tc>
                  <a:txBody>
                    <a:bodyPr/>
                    <a:lstStyle/>
                    <a:p>
                      <a:pPr algn="ctr"/>
                      <a:r>
                        <a:rPr lang="pt-BR" sz="1600" b="1" dirty="0"/>
                        <a:t>2017</a:t>
                      </a:r>
                    </a:p>
                  </a:txBody>
                  <a:tcPr/>
                </a:tc>
                <a:tc>
                  <a:txBody>
                    <a:bodyPr/>
                    <a:lstStyle/>
                    <a:p>
                      <a:pPr algn="r"/>
                      <a:r>
                        <a:rPr lang="pt-BR" sz="1600" b="1" dirty="0">
                          <a:solidFill>
                            <a:schemeClr val="tx1"/>
                          </a:solidFill>
                        </a:rPr>
                        <a:t>7,07</a:t>
                      </a:r>
                    </a:p>
                  </a:txBody>
                  <a:tcPr/>
                </a:tc>
                <a:tc>
                  <a:txBody>
                    <a:bodyPr/>
                    <a:lstStyle/>
                    <a:p>
                      <a:pPr algn="r"/>
                      <a:r>
                        <a:rPr lang="pt-BR" sz="1600" b="1" dirty="0">
                          <a:solidFill>
                            <a:schemeClr val="tx1"/>
                          </a:solidFill>
                        </a:rPr>
                        <a:t>23,36</a:t>
                      </a:r>
                    </a:p>
                  </a:txBody>
                  <a:tcPr/>
                </a:tc>
                <a:tc>
                  <a:txBody>
                    <a:bodyPr/>
                    <a:lstStyle/>
                    <a:p>
                      <a:pPr algn="r"/>
                      <a:r>
                        <a:rPr lang="pt-BR" sz="1600" b="1" dirty="0">
                          <a:solidFill>
                            <a:schemeClr val="tx1"/>
                          </a:solidFill>
                        </a:rPr>
                        <a:t>131</a:t>
                      </a:r>
                    </a:p>
                  </a:txBody>
                  <a:tcPr/>
                </a:tc>
                <a:extLst>
                  <a:ext uri="{0D108BD9-81ED-4DB2-BD59-A6C34878D82A}">
                    <a16:rowId xmlns:a16="http://schemas.microsoft.com/office/drawing/2014/main" val="10003"/>
                  </a:ext>
                </a:extLst>
              </a:tr>
              <a:tr h="336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r>
                        <a:rPr lang="pt-BR" sz="1600" b="1" dirty="0">
                          <a:solidFill>
                            <a:schemeClr val="tx1"/>
                          </a:solidFill>
                        </a:rPr>
                        <a:t>8,43</a:t>
                      </a:r>
                    </a:p>
                  </a:txBody>
                  <a:tcPr/>
                </a:tc>
                <a:tc>
                  <a:txBody>
                    <a:bodyPr/>
                    <a:lstStyle/>
                    <a:p>
                      <a:pPr algn="r"/>
                      <a:r>
                        <a:rPr lang="pt-BR" sz="1600" b="1" dirty="0">
                          <a:solidFill>
                            <a:schemeClr val="tx1"/>
                          </a:solidFill>
                        </a:rPr>
                        <a:t>3,43</a:t>
                      </a:r>
                    </a:p>
                  </a:txBody>
                  <a:tcPr/>
                </a:tc>
                <a:tc>
                  <a:txBody>
                    <a:bodyPr/>
                    <a:lstStyle/>
                    <a:p>
                      <a:pPr algn="r"/>
                      <a:r>
                        <a:rPr lang="pt-BR" sz="1600" b="1" dirty="0">
                          <a:solidFill>
                            <a:schemeClr val="tx1"/>
                          </a:solidFill>
                        </a:rPr>
                        <a:t>139</a:t>
                      </a:r>
                    </a:p>
                  </a:txBody>
                  <a:tcPr/>
                </a:tc>
                <a:extLst>
                  <a:ext uri="{0D108BD9-81ED-4DB2-BD59-A6C34878D82A}">
                    <a16:rowId xmlns:a16="http://schemas.microsoft.com/office/drawing/2014/main" val="10005"/>
                  </a:ext>
                </a:extLst>
              </a:tr>
              <a:tr h="336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r>
                        <a:rPr lang="pt-BR" sz="1600" b="1" dirty="0">
                          <a:solidFill>
                            <a:schemeClr val="tx1"/>
                          </a:solidFill>
                        </a:rPr>
                        <a:t>11,33</a:t>
                      </a:r>
                    </a:p>
                  </a:txBody>
                  <a:tcPr/>
                </a:tc>
                <a:tc>
                  <a:txBody>
                    <a:bodyPr/>
                    <a:lstStyle/>
                    <a:p>
                      <a:pPr algn="r"/>
                      <a:r>
                        <a:rPr lang="pt-BR" sz="1600" b="1" dirty="0">
                          <a:solidFill>
                            <a:schemeClr val="tx1"/>
                          </a:solidFill>
                        </a:rPr>
                        <a:t>28,43</a:t>
                      </a:r>
                    </a:p>
                  </a:txBody>
                  <a:tcPr/>
                </a:tc>
                <a:tc>
                  <a:txBody>
                    <a:bodyPr/>
                    <a:lstStyle/>
                    <a:p>
                      <a:pPr algn="r"/>
                      <a:r>
                        <a:rPr lang="pt-BR" sz="1600" b="1" dirty="0">
                          <a:solidFill>
                            <a:schemeClr val="tx1"/>
                          </a:solidFill>
                        </a:rPr>
                        <a:t>208</a:t>
                      </a:r>
                    </a:p>
                  </a:txBody>
                  <a:tcPr/>
                </a:tc>
                <a:extLst>
                  <a:ext uri="{0D108BD9-81ED-4DB2-BD59-A6C34878D82A}">
                    <a16:rowId xmlns:a16="http://schemas.microsoft.com/office/drawing/2014/main" val="10006"/>
                  </a:ext>
                </a:extLst>
              </a:tr>
              <a:tr h="336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r>
                        <a:rPr lang="pt-BR" sz="1600" b="1" dirty="0">
                          <a:solidFill>
                            <a:schemeClr val="tx1"/>
                          </a:solidFill>
                        </a:rPr>
                        <a:t>10,20</a:t>
                      </a:r>
                    </a:p>
                  </a:txBody>
                  <a:tcPr/>
                </a:tc>
                <a:tc>
                  <a:txBody>
                    <a:bodyPr/>
                    <a:lstStyle/>
                    <a:p>
                      <a:pPr algn="r"/>
                      <a:r>
                        <a:rPr lang="pt-BR" sz="1600" b="1" dirty="0">
                          <a:solidFill>
                            <a:schemeClr val="tx1"/>
                          </a:solidFill>
                        </a:rPr>
                        <a:t>42,70</a:t>
                      </a:r>
                    </a:p>
                  </a:txBody>
                  <a:tcPr/>
                </a:tc>
                <a:tc>
                  <a:txBody>
                    <a:bodyPr/>
                    <a:lstStyle/>
                    <a:p>
                      <a:pPr algn="r"/>
                      <a:r>
                        <a:rPr lang="pt-BR" sz="1600" b="1" dirty="0">
                          <a:solidFill>
                            <a:schemeClr val="tx1"/>
                          </a:solidFill>
                        </a:rPr>
                        <a:t>303</a:t>
                      </a:r>
                    </a:p>
                  </a:txBody>
                  <a:tcPr/>
                </a:tc>
                <a:extLst>
                  <a:ext uri="{0D108BD9-81ED-4DB2-BD59-A6C34878D82A}">
                    <a16:rowId xmlns:a16="http://schemas.microsoft.com/office/drawing/2014/main" val="10007"/>
                  </a:ext>
                </a:extLst>
              </a:tr>
              <a:tr h="336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solidFill>
                            <a:schemeClr val="tx1"/>
                          </a:solidFill>
                        </a:rPr>
                        <a:t>14,91</a:t>
                      </a:r>
                    </a:p>
                  </a:txBody>
                  <a:tcPr/>
                </a:tc>
                <a:tc>
                  <a:txBody>
                    <a:bodyPr/>
                    <a:lstStyle/>
                    <a:p>
                      <a:pPr algn="r"/>
                      <a:r>
                        <a:rPr lang="pt-BR" sz="1600" b="1" dirty="0">
                          <a:solidFill>
                            <a:schemeClr val="tx1"/>
                          </a:solidFill>
                        </a:rPr>
                        <a:t>10,09</a:t>
                      </a:r>
                    </a:p>
                  </a:txBody>
                  <a:tcPr/>
                </a:tc>
                <a:tc>
                  <a:txBody>
                    <a:bodyPr/>
                    <a:lstStyle/>
                    <a:p>
                      <a:pPr algn="r"/>
                      <a:r>
                        <a:rPr lang="pt-BR" sz="1600" b="1" dirty="0">
                          <a:solidFill>
                            <a:schemeClr val="tx1"/>
                          </a:solidFill>
                        </a:rPr>
                        <a:t>1.700</a:t>
                      </a:r>
                    </a:p>
                  </a:txBody>
                  <a:tcPr/>
                </a:tc>
                <a:extLst>
                  <a:ext uri="{0D108BD9-81ED-4DB2-BD59-A6C34878D82A}">
                    <a16:rowId xmlns:a16="http://schemas.microsoft.com/office/drawing/2014/main" val="2478137701"/>
                  </a:ext>
                </a:extLst>
              </a:tr>
              <a:tr h="336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algn="r"/>
                      <a:r>
                        <a:rPr lang="pt-BR" sz="1600" b="1" dirty="0">
                          <a:solidFill>
                            <a:schemeClr val="tx1"/>
                          </a:solidFill>
                        </a:rPr>
                        <a:t>10,68</a:t>
                      </a:r>
                    </a:p>
                  </a:txBody>
                  <a:tcPr/>
                </a:tc>
                <a:tc>
                  <a:txBody>
                    <a:bodyPr/>
                    <a:lstStyle/>
                    <a:p>
                      <a:pPr algn="r"/>
                      <a:r>
                        <a:rPr lang="pt-BR" sz="1600" b="1" dirty="0">
                          <a:solidFill>
                            <a:srgbClr val="FF0000"/>
                          </a:solidFill>
                        </a:rPr>
                        <a:t>-32,89</a:t>
                      </a:r>
                    </a:p>
                  </a:txBody>
                  <a:tcPr/>
                </a:tc>
                <a:tc>
                  <a:txBody>
                    <a:bodyPr/>
                    <a:lstStyle/>
                    <a:p>
                      <a:pPr algn="r"/>
                      <a:r>
                        <a:rPr lang="pt-BR" sz="1600" b="1" dirty="0">
                          <a:solidFill>
                            <a:schemeClr val="tx1"/>
                          </a:solidFill>
                        </a:rPr>
                        <a:t>1.099</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24760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RENDA FIXA - TÍTULOS PÚBLICOS</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 name="CaixaDeTexto 2">
            <a:extLst>
              <a:ext uri="{FF2B5EF4-FFF2-40B4-BE49-F238E27FC236}">
                <a16:creationId xmlns:a16="http://schemas.microsoft.com/office/drawing/2014/main" id="{83D21956-ED0C-5760-B09C-58AAE2623D5C}"/>
              </a:ext>
            </a:extLst>
          </p:cNvPr>
          <p:cNvSpPr txBox="1"/>
          <p:nvPr/>
        </p:nvSpPr>
        <p:spPr>
          <a:xfrm>
            <a:off x="719064" y="1524000"/>
            <a:ext cx="7408936" cy="732348"/>
          </a:xfrm>
          <a:prstGeom prst="rect">
            <a:avLst/>
          </a:prstGeom>
          <a:noFill/>
        </p:spPr>
        <p:txBody>
          <a:bodyPr wrap="square">
            <a:spAutoFit/>
          </a:bodyPr>
          <a:lstStyle/>
          <a:p>
            <a:pPr marL="0" indent="0">
              <a:buNone/>
            </a:pPr>
            <a:r>
              <a:rPr lang="pt-BR" sz="2000" b="1" dirty="0"/>
              <a:t>5 - PLANO 1 - DESVALORIZAÇÃO DE INVESTIMENTOS – TITULOS PÚBLICOS</a:t>
            </a:r>
          </a:p>
        </p:txBody>
      </p:sp>
    </p:spTree>
    <p:extLst>
      <p:ext uri="{BB962C8B-B14F-4D97-AF65-F5344CB8AC3E}">
        <p14:creationId xmlns:p14="http://schemas.microsoft.com/office/powerpoint/2010/main" val="277615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683942" y="231045"/>
            <a:ext cx="7068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solidFill>
                  <a:schemeClr val="accent1">
                    <a:lumMod val="75000"/>
                  </a:schemeClr>
                </a:solidFill>
              </a:rPr>
              <a:t>AGENDA</a:t>
            </a:r>
            <a:r>
              <a:rPr lang="en" dirty="0">
                <a:solidFill>
                  <a:schemeClr val="accent1">
                    <a:lumMod val="75000"/>
                  </a:schemeClr>
                </a:solidFill>
              </a:rPr>
              <a:t>:</a:t>
            </a:r>
            <a:endParaRPr dirty="0">
              <a:solidFill>
                <a:schemeClr val="accent1">
                  <a:lumMod val="75000"/>
                </a:schemeClr>
              </a:solidFill>
            </a:endParaRPr>
          </a:p>
        </p:txBody>
      </p:sp>
      <p:sp>
        <p:nvSpPr>
          <p:cNvPr id="66" name="Google Shape;66;p13"/>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Espaço Reservado para Texto 4">
            <a:extLst>
              <a:ext uri="{FF2B5EF4-FFF2-40B4-BE49-F238E27FC236}">
                <a16:creationId xmlns:a16="http://schemas.microsoft.com/office/drawing/2014/main" id="{94B6556A-B285-6B09-A618-37AD8691CBC2}"/>
              </a:ext>
            </a:extLst>
          </p:cNvPr>
          <p:cNvSpPr>
            <a:spLocks noGrp="1"/>
          </p:cNvSpPr>
          <p:nvPr>
            <p:ph type="body" idx="1"/>
          </p:nvPr>
        </p:nvSpPr>
        <p:spPr>
          <a:xfrm>
            <a:off x="683942" y="780314"/>
            <a:ext cx="7984272" cy="3155400"/>
          </a:xfrm>
        </p:spPr>
        <p:txBody>
          <a:bodyPr/>
          <a:lstStyle/>
          <a:p>
            <a:pPr marL="0" indent="0" algn="just">
              <a:buNone/>
            </a:pPr>
            <a:r>
              <a:rPr lang="pt-BR" sz="1600" b="1" dirty="0">
                <a:solidFill>
                  <a:schemeClr val="accent1">
                    <a:lumMod val="75000"/>
                  </a:schemeClr>
                </a:solidFill>
              </a:rPr>
              <a:t>1 - PLANO 1 E PREVI FUTURO - INVESTIMENTOS VISÃO MACRO</a:t>
            </a:r>
          </a:p>
          <a:p>
            <a:pPr marL="0" indent="0" algn="just">
              <a:buNone/>
            </a:pPr>
            <a:r>
              <a:rPr lang="pt-BR" sz="1600" b="1" dirty="0">
                <a:solidFill>
                  <a:schemeClr val="accent1">
                    <a:lumMod val="75000"/>
                  </a:schemeClr>
                </a:solidFill>
              </a:rPr>
              <a:t>2 - PLANO 1 - RENDA VARIÁVEL - INVESTIMENTOS E OPORTUNIDADES</a:t>
            </a:r>
          </a:p>
          <a:p>
            <a:pPr marL="0" indent="0" algn="just">
              <a:buNone/>
            </a:pPr>
            <a:r>
              <a:rPr lang="pt-BR" sz="1600" b="1" dirty="0">
                <a:solidFill>
                  <a:schemeClr val="accent1">
                    <a:lumMod val="75000"/>
                  </a:schemeClr>
                </a:solidFill>
              </a:rPr>
              <a:t>3 - PLANO 1 - PERDAS DE OPORTUNIDADES - VALE 2020-2021 </a:t>
            </a:r>
          </a:p>
          <a:p>
            <a:pPr marL="0" indent="0" algn="just">
              <a:buNone/>
            </a:pPr>
            <a:r>
              <a:rPr lang="pt-BR" sz="1600" b="1" dirty="0">
                <a:solidFill>
                  <a:schemeClr val="accent1">
                    <a:lumMod val="75000"/>
                  </a:schemeClr>
                </a:solidFill>
              </a:rPr>
              <a:t>4 – PLANO 1 - INVESTIMENTOS NO EXTERIOR</a:t>
            </a:r>
          </a:p>
          <a:p>
            <a:pPr marL="0" indent="0" algn="just">
              <a:buNone/>
            </a:pPr>
            <a:r>
              <a:rPr lang="pt-BR" sz="1600" b="1" dirty="0">
                <a:solidFill>
                  <a:schemeClr val="accent1">
                    <a:lumMod val="75000"/>
                  </a:schemeClr>
                </a:solidFill>
              </a:rPr>
              <a:t>5 - PLANO 1 - RENDA FIXA - TÍTULOS PÚBLICOS</a:t>
            </a:r>
          </a:p>
          <a:p>
            <a:pPr marL="0" indent="0">
              <a:buNone/>
            </a:pPr>
            <a:r>
              <a:rPr lang="pt-BR" sz="1600" b="1" dirty="0">
                <a:solidFill>
                  <a:schemeClr val="accent1">
                    <a:lumMod val="75000"/>
                  </a:schemeClr>
                </a:solidFill>
              </a:rPr>
              <a:t>6 – PLANO 1 - RESUMO FINANCEIRO - DESVALORIZAÇÃO DE INVESTIMENTOS - PERDAS DE OPORTUNIDADES</a:t>
            </a:r>
          </a:p>
          <a:p>
            <a:pPr marL="0" indent="0">
              <a:buNone/>
            </a:pPr>
            <a:r>
              <a:rPr lang="pt-BR" sz="1600" b="1" dirty="0">
                <a:solidFill>
                  <a:schemeClr val="accent1">
                    <a:lumMod val="75000"/>
                  </a:schemeClr>
                </a:solidFill>
              </a:rPr>
              <a:t>7 – PREVIC – Ranking do Índice de Solvência</a:t>
            </a:r>
          </a:p>
          <a:p>
            <a:pPr marL="0" indent="0">
              <a:buNone/>
            </a:pPr>
            <a:r>
              <a:rPr lang="pt-BR" sz="1600" b="1" dirty="0">
                <a:solidFill>
                  <a:schemeClr val="accent1">
                    <a:lumMod val="75000"/>
                  </a:schemeClr>
                </a:solidFill>
              </a:rPr>
              <a:t>8 - CONCLUSÃO</a:t>
            </a:r>
          </a:p>
          <a:p>
            <a:pPr marL="0" indent="0">
              <a:buNone/>
            </a:pPr>
            <a:r>
              <a:rPr lang="pt-BR" sz="1800" b="1" dirty="0">
                <a:solidFill>
                  <a:schemeClr val="accent1">
                    <a:lumMod val="75000"/>
                  </a:schemeClr>
                </a:solidFill>
              </a:rPr>
              <a:t> </a:t>
            </a:r>
          </a:p>
          <a:p>
            <a:endParaRPr lang="pt-BR" sz="1600" dirty="0">
              <a:solidFill>
                <a:schemeClr val="accent1">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TÍTULOS PÚBLICOS - Custo Amortizado x Mercado</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graphicFrame>
        <p:nvGraphicFramePr>
          <p:cNvPr id="2" name="Tabela 1">
            <a:extLst>
              <a:ext uri="{FF2B5EF4-FFF2-40B4-BE49-F238E27FC236}">
                <a16:creationId xmlns:a16="http://schemas.microsoft.com/office/drawing/2014/main" id="{BE8FDCC5-FA33-F1ED-71DB-893BF701D0DA}"/>
              </a:ext>
            </a:extLst>
          </p:cNvPr>
          <p:cNvGraphicFramePr>
            <a:graphicFrameLocks noGrp="1"/>
          </p:cNvGraphicFramePr>
          <p:nvPr>
            <p:extLst>
              <p:ext uri="{D42A27DB-BD31-4B8C-83A1-F6EECF244321}">
                <p14:modId xmlns:p14="http://schemas.microsoft.com/office/powerpoint/2010/main" val="2096366076"/>
              </p:ext>
            </p:extLst>
          </p:nvPr>
        </p:nvGraphicFramePr>
        <p:xfrm>
          <a:off x="419878" y="956290"/>
          <a:ext cx="8126963" cy="3180084"/>
        </p:xfrm>
        <a:graphic>
          <a:graphicData uri="http://schemas.openxmlformats.org/drawingml/2006/table">
            <a:tbl>
              <a:tblPr firstRow="1" bandRow="1">
                <a:tableStyleId>{5C22544A-7EE6-4342-B048-85BDC9FD1C3A}</a:tableStyleId>
              </a:tblPr>
              <a:tblGrid>
                <a:gridCol w="1083595">
                  <a:extLst>
                    <a:ext uri="{9D8B030D-6E8A-4147-A177-3AD203B41FA5}">
                      <a16:colId xmlns:a16="http://schemas.microsoft.com/office/drawing/2014/main" val="20000"/>
                    </a:ext>
                  </a:extLst>
                </a:gridCol>
                <a:gridCol w="898591">
                  <a:extLst>
                    <a:ext uri="{9D8B030D-6E8A-4147-A177-3AD203B41FA5}">
                      <a16:colId xmlns:a16="http://schemas.microsoft.com/office/drawing/2014/main" val="20001"/>
                    </a:ext>
                  </a:extLst>
                </a:gridCol>
                <a:gridCol w="925020">
                  <a:extLst>
                    <a:ext uri="{9D8B030D-6E8A-4147-A177-3AD203B41FA5}">
                      <a16:colId xmlns:a16="http://schemas.microsoft.com/office/drawing/2014/main" val="20003"/>
                    </a:ext>
                  </a:extLst>
                </a:gridCol>
                <a:gridCol w="1057166">
                  <a:extLst>
                    <a:ext uri="{9D8B030D-6E8A-4147-A177-3AD203B41FA5}">
                      <a16:colId xmlns:a16="http://schemas.microsoft.com/office/drawing/2014/main" val="20002"/>
                    </a:ext>
                  </a:extLst>
                </a:gridCol>
                <a:gridCol w="1057166">
                  <a:extLst>
                    <a:ext uri="{9D8B030D-6E8A-4147-A177-3AD203B41FA5}">
                      <a16:colId xmlns:a16="http://schemas.microsoft.com/office/drawing/2014/main" val="20004"/>
                    </a:ext>
                  </a:extLst>
                </a:gridCol>
                <a:gridCol w="925020">
                  <a:extLst>
                    <a:ext uri="{9D8B030D-6E8A-4147-A177-3AD203B41FA5}">
                      <a16:colId xmlns:a16="http://schemas.microsoft.com/office/drawing/2014/main" val="20005"/>
                    </a:ext>
                  </a:extLst>
                </a:gridCol>
                <a:gridCol w="925020">
                  <a:extLst>
                    <a:ext uri="{9D8B030D-6E8A-4147-A177-3AD203B41FA5}">
                      <a16:colId xmlns:a16="http://schemas.microsoft.com/office/drawing/2014/main" val="20006"/>
                    </a:ext>
                  </a:extLst>
                </a:gridCol>
                <a:gridCol w="1255385">
                  <a:extLst>
                    <a:ext uri="{9D8B030D-6E8A-4147-A177-3AD203B41FA5}">
                      <a16:colId xmlns:a16="http://schemas.microsoft.com/office/drawing/2014/main" val="20007"/>
                    </a:ext>
                  </a:extLst>
                </a:gridCol>
              </a:tblGrid>
              <a:tr h="704068">
                <a:tc>
                  <a:txBody>
                    <a:bodyPr/>
                    <a:lstStyle/>
                    <a:p>
                      <a:pPr algn="ctr"/>
                      <a:endParaRPr lang="pt-BR" sz="1200" dirty="0">
                        <a:solidFill>
                          <a:schemeClr val="tx1"/>
                        </a:solidFill>
                      </a:endParaRPr>
                    </a:p>
                    <a:p>
                      <a:pPr algn="ctr"/>
                      <a:r>
                        <a:rPr lang="pt-BR" sz="1200" dirty="0">
                          <a:solidFill>
                            <a:schemeClr val="tx1"/>
                          </a:solidFill>
                        </a:rPr>
                        <a:t>ANO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PARA </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NEGOC.</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err="1">
                          <a:solidFill>
                            <a:schemeClr val="tx1"/>
                          </a:solidFill>
                        </a:rPr>
                        <a:t>C.Amort</a:t>
                      </a:r>
                      <a:r>
                        <a:rPr lang="pt-BR" sz="1200" dirty="0">
                          <a:solidFill>
                            <a:schemeClr val="tx1"/>
                          </a:solidFill>
                        </a:rPr>
                        <a:t>.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 PARA </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NEGOC. Mercado</a:t>
                      </a:r>
                    </a:p>
                  </a:txBody>
                  <a:tcPr/>
                </a:tc>
                <a:tc>
                  <a:txBody>
                    <a:bodyPr/>
                    <a:lstStyle/>
                    <a:p>
                      <a:pPr algn="ctr"/>
                      <a:r>
                        <a:rPr lang="pt-BR" sz="1200" dirty="0">
                          <a:solidFill>
                            <a:schemeClr val="tx1"/>
                          </a:solidFill>
                        </a:rPr>
                        <a:t>MANTIDOS</a:t>
                      </a:r>
                    </a:p>
                    <a:p>
                      <a:pPr algn="ctr"/>
                      <a:r>
                        <a:rPr lang="pt-BR" sz="1200" dirty="0">
                          <a:solidFill>
                            <a:schemeClr val="tx1"/>
                          </a:solidFill>
                        </a:rPr>
                        <a:t> ATÉ VCTO.</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err="1">
                          <a:solidFill>
                            <a:schemeClr val="tx1"/>
                          </a:solidFill>
                        </a:rPr>
                        <a:t>C.Amort</a:t>
                      </a:r>
                      <a:r>
                        <a:rPr lang="pt-BR" sz="1200" dirty="0">
                          <a:solidFill>
                            <a:schemeClr val="tx1"/>
                          </a:solidFill>
                        </a:rPr>
                        <a:t>.</a:t>
                      </a:r>
                    </a:p>
                  </a:txBody>
                  <a:tcPr/>
                </a:tc>
                <a:tc>
                  <a:txBody>
                    <a:bodyPr/>
                    <a:lstStyle/>
                    <a:p>
                      <a:pPr algn="ctr"/>
                      <a:r>
                        <a:rPr lang="pt-BR" sz="1200" dirty="0">
                          <a:solidFill>
                            <a:schemeClr val="tx1"/>
                          </a:solidFill>
                        </a:rPr>
                        <a:t>MANTIDOS</a:t>
                      </a:r>
                    </a:p>
                    <a:p>
                      <a:pPr algn="ctr"/>
                      <a:r>
                        <a:rPr lang="pt-BR" sz="1200" dirty="0">
                          <a:solidFill>
                            <a:schemeClr val="tx1"/>
                          </a:solidFill>
                        </a:rPr>
                        <a:t> ATÉ VCTO.</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Mercado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 TOTAL TÍTULOS </a:t>
                      </a:r>
                      <a:r>
                        <a:rPr lang="pt-BR" sz="1200" dirty="0" err="1">
                          <a:solidFill>
                            <a:schemeClr val="tx1"/>
                          </a:solidFill>
                        </a:rPr>
                        <a:t>C.Amort</a:t>
                      </a:r>
                      <a:r>
                        <a:rPr lang="pt-BR" sz="1200" dirty="0">
                          <a:solidFill>
                            <a:schemeClr val="tx1"/>
                          </a:solidFill>
                        </a:rPr>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 TOTAL TÍTULOS Mercado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 DIFERENÇA  MERCADO - </a:t>
                      </a:r>
                    </a:p>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AMORTIZADO</a:t>
                      </a:r>
                    </a:p>
                  </a:txBody>
                  <a:tcPr/>
                </a:tc>
                <a:extLst>
                  <a:ext uri="{0D108BD9-81ED-4DB2-BD59-A6C34878D82A}">
                    <a16:rowId xmlns:a16="http://schemas.microsoft.com/office/drawing/2014/main" val="10000"/>
                  </a:ext>
                </a:extLst>
              </a:tr>
              <a:tr h="302097">
                <a:tc>
                  <a:txBody>
                    <a:bodyPr/>
                    <a:lstStyle/>
                    <a:p>
                      <a:pPr algn="ctr"/>
                      <a:r>
                        <a:rPr lang="pt-BR" sz="1400" b="1" dirty="0"/>
                        <a:t>2015</a:t>
                      </a:r>
                    </a:p>
                  </a:txBody>
                  <a:tcPr/>
                </a:tc>
                <a:tc>
                  <a:txBody>
                    <a:bodyPr/>
                    <a:lstStyle/>
                    <a:p>
                      <a:pPr algn="r"/>
                      <a:r>
                        <a:rPr lang="pt-BR" sz="1400" b="1" dirty="0"/>
                        <a:t>16.688</a:t>
                      </a:r>
                    </a:p>
                  </a:txBody>
                  <a:tcPr/>
                </a:tc>
                <a:tc>
                  <a:txBody>
                    <a:bodyPr/>
                    <a:lstStyle/>
                    <a:p>
                      <a:pPr algn="r"/>
                      <a:r>
                        <a:rPr lang="pt-BR" sz="1400" b="1" dirty="0"/>
                        <a:t>15.690</a:t>
                      </a:r>
                    </a:p>
                  </a:txBody>
                  <a:tcPr/>
                </a:tc>
                <a:tc>
                  <a:txBody>
                    <a:bodyPr/>
                    <a:lstStyle/>
                    <a:p>
                      <a:pPr algn="r"/>
                      <a:r>
                        <a:rPr lang="pt-BR" sz="1400" b="1" dirty="0"/>
                        <a:t>37.497</a:t>
                      </a:r>
                    </a:p>
                  </a:txBody>
                  <a:tcPr/>
                </a:tc>
                <a:tc>
                  <a:txBody>
                    <a:bodyPr/>
                    <a:lstStyle/>
                    <a:p>
                      <a:pPr algn="r"/>
                      <a:r>
                        <a:rPr lang="pt-BR" sz="1400" b="1" dirty="0"/>
                        <a:t>32.305</a:t>
                      </a:r>
                    </a:p>
                  </a:txBody>
                  <a:tcPr/>
                </a:tc>
                <a:tc>
                  <a:txBody>
                    <a:bodyPr/>
                    <a:lstStyle/>
                    <a:p>
                      <a:pPr algn="r"/>
                      <a:r>
                        <a:rPr lang="pt-BR" sz="1400" b="1" dirty="0"/>
                        <a:t>54.185</a:t>
                      </a:r>
                    </a:p>
                  </a:txBody>
                  <a:tcPr/>
                </a:tc>
                <a:tc>
                  <a:txBody>
                    <a:bodyPr/>
                    <a:lstStyle/>
                    <a:p>
                      <a:pPr algn="r"/>
                      <a:r>
                        <a:rPr lang="pt-BR" sz="1400" b="1" dirty="0"/>
                        <a:t>47.995</a:t>
                      </a:r>
                    </a:p>
                  </a:txBody>
                  <a:tcPr/>
                </a:tc>
                <a:tc>
                  <a:txBody>
                    <a:bodyPr/>
                    <a:lstStyle/>
                    <a:p>
                      <a:pPr algn="r"/>
                      <a:r>
                        <a:rPr lang="pt-BR" sz="1400" b="1" dirty="0">
                          <a:solidFill>
                            <a:srgbClr val="FF0000"/>
                          </a:solidFill>
                        </a:rPr>
                        <a:t>-6.190</a:t>
                      </a:r>
                    </a:p>
                  </a:txBody>
                  <a:tcPr/>
                </a:tc>
                <a:extLst>
                  <a:ext uri="{0D108BD9-81ED-4DB2-BD59-A6C34878D82A}">
                    <a16:rowId xmlns:a16="http://schemas.microsoft.com/office/drawing/2014/main" val="10002"/>
                  </a:ext>
                </a:extLst>
              </a:tr>
              <a:tr h="302097">
                <a:tc>
                  <a:txBody>
                    <a:bodyPr/>
                    <a:lstStyle/>
                    <a:p>
                      <a:pPr algn="ctr"/>
                      <a:r>
                        <a:rPr lang="pt-BR" sz="1400" b="1" dirty="0"/>
                        <a:t>2016</a:t>
                      </a:r>
                    </a:p>
                  </a:txBody>
                  <a:tcPr/>
                </a:tc>
                <a:tc>
                  <a:txBody>
                    <a:bodyPr/>
                    <a:lstStyle/>
                    <a:p>
                      <a:pPr algn="r"/>
                      <a:r>
                        <a:rPr lang="pt-BR" sz="1400" b="1" dirty="0"/>
                        <a:t>401</a:t>
                      </a:r>
                    </a:p>
                  </a:txBody>
                  <a:tcPr/>
                </a:tc>
                <a:tc>
                  <a:txBody>
                    <a:bodyPr/>
                    <a:lstStyle/>
                    <a:p>
                      <a:pPr algn="r"/>
                      <a:r>
                        <a:rPr lang="pt-BR" sz="1400" b="1" dirty="0"/>
                        <a:t>    402</a:t>
                      </a:r>
                    </a:p>
                  </a:txBody>
                  <a:tcPr/>
                </a:tc>
                <a:tc>
                  <a:txBody>
                    <a:bodyPr/>
                    <a:lstStyle/>
                    <a:p>
                      <a:pPr algn="r"/>
                      <a:r>
                        <a:rPr lang="pt-BR" sz="1400" b="1" dirty="0"/>
                        <a:t>44.245</a:t>
                      </a:r>
                    </a:p>
                  </a:txBody>
                  <a:tcPr/>
                </a:tc>
                <a:tc>
                  <a:txBody>
                    <a:bodyPr/>
                    <a:lstStyle/>
                    <a:p>
                      <a:pPr algn="r"/>
                      <a:r>
                        <a:rPr lang="pt-BR" sz="1400" b="1" dirty="0"/>
                        <a:t>43.674</a:t>
                      </a:r>
                    </a:p>
                  </a:txBody>
                  <a:tcPr/>
                </a:tc>
                <a:tc>
                  <a:txBody>
                    <a:bodyPr/>
                    <a:lstStyle/>
                    <a:p>
                      <a:pPr algn="r"/>
                      <a:r>
                        <a:rPr lang="pt-BR" sz="1400" b="1" dirty="0"/>
                        <a:t>44.646</a:t>
                      </a:r>
                    </a:p>
                  </a:txBody>
                  <a:tcPr/>
                </a:tc>
                <a:tc>
                  <a:txBody>
                    <a:bodyPr/>
                    <a:lstStyle/>
                    <a:p>
                      <a:pPr algn="r"/>
                      <a:r>
                        <a:rPr lang="pt-BR" sz="1400" b="1" dirty="0"/>
                        <a:t>44.076</a:t>
                      </a:r>
                    </a:p>
                  </a:txBody>
                  <a:tcPr/>
                </a:tc>
                <a:tc>
                  <a:txBody>
                    <a:bodyPr/>
                    <a:lstStyle/>
                    <a:p>
                      <a:pPr algn="r"/>
                      <a:r>
                        <a:rPr lang="pt-BR" sz="1400" b="1" dirty="0">
                          <a:solidFill>
                            <a:srgbClr val="FF0000"/>
                          </a:solidFill>
                        </a:rPr>
                        <a:t>-570</a:t>
                      </a:r>
                    </a:p>
                  </a:txBody>
                  <a:tcPr/>
                </a:tc>
                <a:extLst>
                  <a:ext uri="{0D108BD9-81ED-4DB2-BD59-A6C34878D82A}">
                    <a16:rowId xmlns:a16="http://schemas.microsoft.com/office/drawing/2014/main" val="10004"/>
                  </a:ext>
                </a:extLst>
              </a:tr>
              <a:tr h="323608">
                <a:tc>
                  <a:txBody>
                    <a:bodyPr/>
                    <a:lstStyle/>
                    <a:p>
                      <a:pPr algn="ctr"/>
                      <a:r>
                        <a:rPr lang="pt-BR" sz="1400" b="1" dirty="0"/>
                        <a:t>2017</a:t>
                      </a:r>
                    </a:p>
                  </a:txBody>
                  <a:tcPr/>
                </a:tc>
                <a:tc>
                  <a:txBody>
                    <a:bodyPr/>
                    <a:lstStyle/>
                    <a:p>
                      <a:pPr algn="r"/>
                      <a:r>
                        <a:rPr lang="pt-BR" sz="1400" b="1" dirty="0">
                          <a:solidFill>
                            <a:schemeClr val="tx1"/>
                          </a:solidFill>
                        </a:rPr>
                        <a:t>2.178</a:t>
                      </a:r>
                    </a:p>
                  </a:txBody>
                  <a:tcPr/>
                </a:tc>
                <a:tc>
                  <a:txBody>
                    <a:bodyPr/>
                    <a:lstStyle/>
                    <a:p>
                      <a:pPr algn="r"/>
                      <a:r>
                        <a:rPr lang="pt-BR" sz="1400" b="1" dirty="0">
                          <a:solidFill>
                            <a:schemeClr val="tx1"/>
                          </a:solidFill>
                        </a:rPr>
                        <a:t>2.182</a:t>
                      </a:r>
                    </a:p>
                  </a:txBody>
                  <a:tcPr/>
                </a:tc>
                <a:tc>
                  <a:txBody>
                    <a:bodyPr/>
                    <a:lstStyle/>
                    <a:p>
                      <a:pPr algn="r"/>
                      <a:r>
                        <a:rPr lang="pt-BR" sz="1400" b="1" dirty="0">
                          <a:solidFill>
                            <a:schemeClr val="tx1"/>
                          </a:solidFill>
                        </a:rPr>
                        <a:t>47.349</a:t>
                      </a:r>
                    </a:p>
                  </a:txBody>
                  <a:tcPr/>
                </a:tc>
                <a:tc>
                  <a:txBody>
                    <a:bodyPr/>
                    <a:lstStyle/>
                    <a:p>
                      <a:pPr algn="r"/>
                      <a:r>
                        <a:rPr lang="pt-BR" sz="1400" b="1" dirty="0">
                          <a:solidFill>
                            <a:schemeClr val="tx1"/>
                          </a:solidFill>
                        </a:rPr>
                        <a:t>48.606</a:t>
                      </a:r>
                    </a:p>
                  </a:txBody>
                  <a:tcPr/>
                </a:tc>
                <a:tc>
                  <a:txBody>
                    <a:bodyPr/>
                    <a:lstStyle/>
                    <a:p>
                      <a:pPr algn="r"/>
                      <a:r>
                        <a:rPr lang="pt-BR" sz="1400" b="1" dirty="0">
                          <a:solidFill>
                            <a:schemeClr val="tx1"/>
                          </a:solidFill>
                        </a:rPr>
                        <a:t>49.527</a:t>
                      </a:r>
                    </a:p>
                  </a:txBody>
                  <a:tcPr/>
                </a:tc>
                <a:tc>
                  <a:txBody>
                    <a:bodyPr/>
                    <a:lstStyle/>
                    <a:p>
                      <a:pPr algn="r"/>
                      <a:r>
                        <a:rPr lang="pt-BR" sz="1400" b="1" dirty="0">
                          <a:solidFill>
                            <a:schemeClr val="tx1"/>
                          </a:solidFill>
                        </a:rPr>
                        <a:t>50.788</a:t>
                      </a:r>
                    </a:p>
                  </a:txBody>
                  <a:tcPr/>
                </a:tc>
                <a:tc>
                  <a:txBody>
                    <a:bodyPr/>
                    <a:lstStyle/>
                    <a:p>
                      <a:pPr algn="r"/>
                      <a:r>
                        <a:rPr lang="pt-BR" sz="1400" b="1" dirty="0">
                          <a:solidFill>
                            <a:schemeClr val="tx1"/>
                          </a:solidFill>
                        </a:rPr>
                        <a:t>1.261</a:t>
                      </a:r>
                    </a:p>
                  </a:txBody>
                  <a:tcPr/>
                </a:tc>
                <a:extLst>
                  <a:ext uri="{0D108BD9-81ED-4DB2-BD59-A6C34878D82A}">
                    <a16:rowId xmlns:a16="http://schemas.microsoft.com/office/drawing/2014/main" val="10003"/>
                  </a:ext>
                </a:extLst>
              </a:tr>
              <a:tr h="3020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2018</a:t>
                      </a:r>
                    </a:p>
                  </a:txBody>
                  <a:tcPr/>
                </a:tc>
                <a:tc>
                  <a:txBody>
                    <a:bodyPr/>
                    <a:lstStyle/>
                    <a:p>
                      <a:pPr algn="r"/>
                      <a:r>
                        <a:rPr lang="pt-BR" sz="1400" b="1" dirty="0"/>
                        <a:t>3.854</a:t>
                      </a:r>
                    </a:p>
                  </a:txBody>
                  <a:tcPr/>
                </a:tc>
                <a:tc>
                  <a:txBody>
                    <a:bodyPr/>
                    <a:lstStyle/>
                    <a:p>
                      <a:pPr algn="r"/>
                      <a:r>
                        <a:rPr lang="pt-BR" sz="1400" b="1" dirty="0"/>
                        <a:t>3.859</a:t>
                      </a:r>
                    </a:p>
                  </a:txBody>
                  <a:tcPr/>
                </a:tc>
                <a:tc>
                  <a:txBody>
                    <a:bodyPr/>
                    <a:lstStyle/>
                    <a:p>
                      <a:pPr algn="r"/>
                      <a:r>
                        <a:rPr lang="pt-BR" sz="1400" b="1" dirty="0"/>
                        <a:t>49.192</a:t>
                      </a:r>
                    </a:p>
                  </a:txBody>
                  <a:tcPr/>
                </a:tc>
                <a:tc>
                  <a:txBody>
                    <a:bodyPr/>
                    <a:lstStyle/>
                    <a:p>
                      <a:pPr algn="r"/>
                      <a:r>
                        <a:rPr lang="pt-BR" sz="1400" b="1" dirty="0"/>
                        <a:t>52.403</a:t>
                      </a:r>
                    </a:p>
                  </a:txBody>
                  <a:tcPr/>
                </a:tc>
                <a:tc>
                  <a:txBody>
                    <a:bodyPr/>
                    <a:lstStyle/>
                    <a:p>
                      <a:pPr algn="r"/>
                      <a:r>
                        <a:rPr lang="pt-BR" sz="1400" b="1" dirty="0">
                          <a:solidFill>
                            <a:schemeClr val="tx1"/>
                          </a:solidFill>
                        </a:rPr>
                        <a:t>53.046</a:t>
                      </a:r>
                    </a:p>
                  </a:txBody>
                  <a:tcPr/>
                </a:tc>
                <a:tc>
                  <a:txBody>
                    <a:bodyPr/>
                    <a:lstStyle/>
                    <a:p>
                      <a:pPr algn="r"/>
                      <a:r>
                        <a:rPr lang="pt-BR" sz="1400" b="1" dirty="0">
                          <a:solidFill>
                            <a:schemeClr val="tx1"/>
                          </a:solidFill>
                        </a:rPr>
                        <a:t>56.262</a:t>
                      </a:r>
                    </a:p>
                  </a:txBody>
                  <a:tcPr/>
                </a:tc>
                <a:tc>
                  <a:txBody>
                    <a:bodyPr/>
                    <a:lstStyle/>
                    <a:p>
                      <a:pPr algn="r"/>
                      <a:r>
                        <a:rPr lang="pt-BR" sz="1400" b="1" dirty="0">
                          <a:solidFill>
                            <a:schemeClr val="tx1"/>
                          </a:solidFill>
                        </a:rPr>
                        <a:t>3.216</a:t>
                      </a:r>
                    </a:p>
                  </a:txBody>
                  <a:tcPr/>
                </a:tc>
                <a:extLst>
                  <a:ext uri="{0D108BD9-81ED-4DB2-BD59-A6C34878D82A}">
                    <a16:rowId xmlns:a16="http://schemas.microsoft.com/office/drawing/2014/main" val="10005"/>
                  </a:ext>
                </a:extLst>
              </a:tr>
              <a:tr h="3020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2019 </a:t>
                      </a:r>
                    </a:p>
                  </a:txBody>
                  <a:tcPr/>
                </a:tc>
                <a:tc>
                  <a:txBody>
                    <a:bodyPr/>
                    <a:lstStyle/>
                    <a:p>
                      <a:pPr algn="r"/>
                      <a:r>
                        <a:rPr lang="pt-BR" sz="1400" b="1" dirty="0"/>
                        <a:t>23.777</a:t>
                      </a:r>
                    </a:p>
                  </a:txBody>
                  <a:tcPr/>
                </a:tc>
                <a:tc>
                  <a:txBody>
                    <a:bodyPr/>
                    <a:lstStyle/>
                    <a:p>
                      <a:pPr algn="r"/>
                      <a:r>
                        <a:rPr lang="pt-BR" sz="1400" b="1" dirty="0"/>
                        <a:t>27.891</a:t>
                      </a:r>
                    </a:p>
                  </a:txBody>
                  <a:tcPr/>
                </a:tc>
                <a:tc>
                  <a:txBody>
                    <a:bodyPr/>
                    <a:lstStyle/>
                    <a:p>
                      <a:pPr algn="r"/>
                      <a:r>
                        <a:rPr lang="pt-BR" sz="1400" b="1" dirty="0"/>
                        <a:t>50.705</a:t>
                      </a:r>
                    </a:p>
                  </a:txBody>
                  <a:tcPr/>
                </a:tc>
                <a:tc>
                  <a:txBody>
                    <a:bodyPr/>
                    <a:lstStyle/>
                    <a:p>
                      <a:pPr algn="r"/>
                      <a:r>
                        <a:rPr lang="pt-BR" sz="1400" b="1" dirty="0"/>
                        <a:t>63.647</a:t>
                      </a:r>
                    </a:p>
                  </a:txBody>
                  <a:tcPr/>
                </a:tc>
                <a:tc>
                  <a:txBody>
                    <a:bodyPr/>
                    <a:lstStyle/>
                    <a:p>
                      <a:pPr algn="r"/>
                      <a:r>
                        <a:rPr lang="pt-BR" sz="1400" b="1" dirty="0">
                          <a:solidFill>
                            <a:schemeClr val="tx1"/>
                          </a:solidFill>
                        </a:rPr>
                        <a:t>74.482</a:t>
                      </a:r>
                    </a:p>
                  </a:txBody>
                  <a:tcPr/>
                </a:tc>
                <a:tc>
                  <a:txBody>
                    <a:bodyPr/>
                    <a:lstStyle/>
                    <a:p>
                      <a:pPr algn="r"/>
                      <a:r>
                        <a:rPr lang="pt-BR" sz="1400" b="1" dirty="0">
                          <a:solidFill>
                            <a:schemeClr val="tx1"/>
                          </a:solidFill>
                        </a:rPr>
                        <a:t>91.538</a:t>
                      </a:r>
                    </a:p>
                  </a:txBody>
                  <a:tcPr/>
                </a:tc>
                <a:tc>
                  <a:txBody>
                    <a:bodyPr/>
                    <a:lstStyle/>
                    <a:p>
                      <a:pPr algn="r"/>
                      <a:r>
                        <a:rPr lang="pt-BR" sz="1400" b="1" dirty="0">
                          <a:solidFill>
                            <a:schemeClr val="tx1"/>
                          </a:solidFill>
                        </a:rPr>
                        <a:t>17.056</a:t>
                      </a:r>
                    </a:p>
                  </a:txBody>
                  <a:tcPr/>
                </a:tc>
                <a:extLst>
                  <a:ext uri="{0D108BD9-81ED-4DB2-BD59-A6C34878D82A}">
                    <a16:rowId xmlns:a16="http://schemas.microsoft.com/office/drawing/2014/main" val="10006"/>
                  </a:ext>
                </a:extLst>
              </a:tr>
              <a:tr h="3236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2020</a:t>
                      </a:r>
                    </a:p>
                  </a:txBody>
                  <a:tcPr/>
                </a:tc>
                <a:tc>
                  <a:txBody>
                    <a:bodyPr/>
                    <a:lstStyle/>
                    <a:p>
                      <a:pPr algn="r"/>
                      <a:r>
                        <a:rPr lang="pt-BR" sz="1400" b="1" dirty="0"/>
                        <a:t>35.647</a:t>
                      </a:r>
                    </a:p>
                  </a:txBody>
                  <a:tcPr/>
                </a:tc>
                <a:tc>
                  <a:txBody>
                    <a:bodyPr/>
                    <a:lstStyle/>
                    <a:p>
                      <a:pPr algn="r"/>
                      <a:r>
                        <a:rPr lang="pt-BR" sz="1400" b="1" dirty="0"/>
                        <a:t>39.198</a:t>
                      </a:r>
                    </a:p>
                  </a:txBody>
                  <a:tcPr/>
                </a:tc>
                <a:tc>
                  <a:txBody>
                    <a:bodyPr/>
                    <a:lstStyle/>
                    <a:p>
                      <a:pPr algn="r"/>
                      <a:r>
                        <a:rPr lang="pt-BR" sz="1400" b="1" dirty="0"/>
                        <a:t>51.699</a:t>
                      </a:r>
                    </a:p>
                  </a:txBody>
                  <a:tcPr/>
                </a:tc>
                <a:tc>
                  <a:txBody>
                    <a:bodyPr/>
                    <a:lstStyle/>
                    <a:p>
                      <a:pPr algn="r"/>
                      <a:r>
                        <a:rPr lang="pt-BR" sz="1400" b="1" dirty="0">
                          <a:solidFill>
                            <a:schemeClr val="tx1"/>
                          </a:solidFill>
                        </a:rPr>
                        <a:t>63.193</a:t>
                      </a:r>
                    </a:p>
                  </a:txBody>
                  <a:tcPr/>
                </a:tc>
                <a:tc>
                  <a:txBody>
                    <a:bodyPr/>
                    <a:lstStyle/>
                    <a:p>
                      <a:pPr algn="r"/>
                      <a:r>
                        <a:rPr lang="pt-BR" sz="1400" b="1" dirty="0">
                          <a:solidFill>
                            <a:schemeClr val="tx1"/>
                          </a:solidFill>
                        </a:rPr>
                        <a:t>87.346</a:t>
                      </a:r>
                    </a:p>
                  </a:txBody>
                  <a:tcPr/>
                </a:tc>
                <a:tc>
                  <a:txBody>
                    <a:bodyPr/>
                    <a:lstStyle/>
                    <a:p>
                      <a:pPr algn="r"/>
                      <a:r>
                        <a:rPr lang="pt-BR" sz="1400" b="1" dirty="0">
                          <a:solidFill>
                            <a:schemeClr val="tx1"/>
                          </a:solidFill>
                        </a:rPr>
                        <a:t>102.391</a:t>
                      </a:r>
                    </a:p>
                  </a:txBody>
                  <a:tcPr/>
                </a:tc>
                <a:tc>
                  <a:txBody>
                    <a:bodyPr/>
                    <a:lstStyle/>
                    <a:p>
                      <a:pPr algn="r"/>
                      <a:r>
                        <a:rPr lang="pt-BR" sz="1400" b="1" dirty="0">
                          <a:solidFill>
                            <a:schemeClr val="tx1"/>
                          </a:solidFill>
                        </a:rPr>
                        <a:t>15.045</a:t>
                      </a:r>
                    </a:p>
                  </a:txBody>
                  <a:tcPr/>
                </a:tc>
                <a:extLst>
                  <a:ext uri="{0D108BD9-81ED-4DB2-BD59-A6C34878D82A}">
                    <a16:rowId xmlns:a16="http://schemas.microsoft.com/office/drawing/2014/main" val="10007"/>
                  </a:ext>
                </a:extLst>
              </a:tr>
              <a:tr h="3020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2021</a:t>
                      </a:r>
                    </a:p>
                  </a:txBody>
                  <a:tcPr/>
                </a:tc>
                <a:tc>
                  <a:txBody>
                    <a:bodyPr/>
                    <a:lstStyle/>
                    <a:p>
                      <a:pPr algn="r"/>
                      <a:r>
                        <a:rPr lang="pt-BR" sz="1400" b="1" dirty="0"/>
                        <a:t>31.961</a:t>
                      </a:r>
                    </a:p>
                  </a:txBody>
                  <a:tcPr/>
                </a:tc>
                <a:tc>
                  <a:txBody>
                    <a:bodyPr/>
                    <a:lstStyle/>
                    <a:p>
                      <a:pPr algn="r"/>
                      <a:r>
                        <a:rPr lang="pt-BR" sz="1400" b="1" dirty="0"/>
                        <a:t>30.770</a:t>
                      </a:r>
                    </a:p>
                  </a:txBody>
                  <a:tcPr/>
                </a:tc>
                <a:tc>
                  <a:txBody>
                    <a:bodyPr/>
                    <a:lstStyle/>
                    <a:p>
                      <a:pPr algn="r"/>
                      <a:r>
                        <a:rPr lang="pt-BR" sz="1400" b="1" dirty="0"/>
                        <a:t>86.688</a:t>
                      </a:r>
                    </a:p>
                  </a:txBody>
                  <a:tcPr/>
                </a:tc>
                <a:tc>
                  <a:txBody>
                    <a:bodyPr/>
                    <a:lstStyle/>
                    <a:p>
                      <a:pPr algn="r"/>
                      <a:r>
                        <a:rPr lang="pt-BR" sz="1400" b="1" dirty="0">
                          <a:solidFill>
                            <a:schemeClr val="tx1"/>
                          </a:solidFill>
                        </a:rPr>
                        <a:t>81.872</a:t>
                      </a:r>
                    </a:p>
                  </a:txBody>
                  <a:tcPr/>
                </a:tc>
                <a:tc>
                  <a:txBody>
                    <a:bodyPr/>
                    <a:lstStyle/>
                    <a:p>
                      <a:pPr algn="r"/>
                      <a:r>
                        <a:rPr lang="pt-BR" sz="1400" b="1" dirty="0">
                          <a:solidFill>
                            <a:schemeClr val="tx1"/>
                          </a:solidFill>
                        </a:rPr>
                        <a:t>118.649</a:t>
                      </a:r>
                    </a:p>
                  </a:txBody>
                  <a:tcPr/>
                </a:tc>
                <a:tc>
                  <a:txBody>
                    <a:bodyPr/>
                    <a:lstStyle/>
                    <a:p>
                      <a:pPr algn="r"/>
                      <a:r>
                        <a:rPr lang="pt-BR" sz="1400" b="1" dirty="0">
                          <a:solidFill>
                            <a:schemeClr val="tx1"/>
                          </a:solidFill>
                        </a:rPr>
                        <a:t>112.642</a:t>
                      </a:r>
                    </a:p>
                  </a:txBody>
                  <a:tcPr/>
                </a:tc>
                <a:tc>
                  <a:txBody>
                    <a:bodyPr/>
                    <a:lstStyle/>
                    <a:p>
                      <a:pPr algn="r"/>
                      <a:r>
                        <a:rPr lang="pt-BR" sz="1400" b="1" dirty="0">
                          <a:solidFill>
                            <a:srgbClr val="FF0000"/>
                          </a:solidFill>
                        </a:rPr>
                        <a:t>-6.007</a:t>
                      </a:r>
                    </a:p>
                  </a:txBody>
                  <a:tcPr/>
                </a:tc>
                <a:extLst>
                  <a:ext uri="{0D108BD9-81ED-4DB2-BD59-A6C34878D82A}">
                    <a16:rowId xmlns:a16="http://schemas.microsoft.com/office/drawing/2014/main" val="10008"/>
                  </a:ext>
                </a:extLst>
              </a:tr>
              <a:tr h="3020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400" b="1" dirty="0"/>
                        <a:t>2022</a:t>
                      </a:r>
                    </a:p>
                  </a:txBody>
                  <a:tcPr/>
                </a:tc>
                <a:tc>
                  <a:txBody>
                    <a:bodyPr/>
                    <a:lstStyle/>
                    <a:p>
                      <a:pPr algn="r"/>
                      <a:r>
                        <a:rPr lang="pt-BR" sz="1400" b="1" dirty="0"/>
                        <a:t>28.844</a:t>
                      </a:r>
                    </a:p>
                  </a:txBody>
                  <a:tcPr/>
                </a:tc>
                <a:tc>
                  <a:txBody>
                    <a:bodyPr/>
                    <a:lstStyle/>
                    <a:p>
                      <a:pPr algn="r"/>
                      <a:r>
                        <a:rPr lang="pt-BR" sz="1400" b="1" dirty="0"/>
                        <a:t>26.073</a:t>
                      </a:r>
                    </a:p>
                  </a:txBody>
                  <a:tcPr/>
                </a:tc>
                <a:tc>
                  <a:txBody>
                    <a:bodyPr/>
                    <a:lstStyle/>
                    <a:p>
                      <a:pPr algn="r"/>
                      <a:r>
                        <a:rPr lang="pt-BR" sz="1400" b="1" dirty="0"/>
                        <a:t>100.032</a:t>
                      </a:r>
                    </a:p>
                  </a:txBody>
                  <a:tcPr/>
                </a:tc>
                <a:tc>
                  <a:txBody>
                    <a:bodyPr/>
                    <a:lstStyle/>
                    <a:p>
                      <a:pPr algn="r"/>
                      <a:r>
                        <a:rPr lang="pt-BR" sz="1400" b="1" dirty="0">
                          <a:solidFill>
                            <a:schemeClr val="tx1"/>
                          </a:solidFill>
                        </a:rPr>
                        <a:t>87.696</a:t>
                      </a:r>
                    </a:p>
                  </a:txBody>
                  <a:tcPr/>
                </a:tc>
                <a:tc>
                  <a:txBody>
                    <a:bodyPr/>
                    <a:lstStyle/>
                    <a:p>
                      <a:pPr algn="r"/>
                      <a:r>
                        <a:rPr lang="pt-BR" sz="1400" b="1" dirty="0">
                          <a:solidFill>
                            <a:schemeClr val="tx1"/>
                          </a:solidFill>
                        </a:rPr>
                        <a:t>128.876</a:t>
                      </a:r>
                    </a:p>
                  </a:txBody>
                  <a:tcPr/>
                </a:tc>
                <a:tc>
                  <a:txBody>
                    <a:bodyPr/>
                    <a:lstStyle/>
                    <a:p>
                      <a:pPr algn="r"/>
                      <a:r>
                        <a:rPr lang="pt-BR" sz="1400" b="1" dirty="0">
                          <a:solidFill>
                            <a:schemeClr val="tx1"/>
                          </a:solidFill>
                        </a:rPr>
                        <a:t>113.769</a:t>
                      </a:r>
                    </a:p>
                  </a:txBody>
                  <a:tcPr/>
                </a:tc>
                <a:tc>
                  <a:txBody>
                    <a:bodyPr/>
                    <a:lstStyle/>
                    <a:p>
                      <a:pPr algn="r"/>
                      <a:r>
                        <a:rPr lang="pt-BR" sz="1400" b="1" dirty="0">
                          <a:solidFill>
                            <a:srgbClr val="FF0000"/>
                          </a:solidFill>
                        </a:rPr>
                        <a:t>-15.107</a:t>
                      </a:r>
                    </a:p>
                  </a:txBody>
                  <a:tcPr/>
                </a:tc>
                <a:extLst>
                  <a:ext uri="{0D108BD9-81ED-4DB2-BD59-A6C34878D82A}">
                    <a16:rowId xmlns:a16="http://schemas.microsoft.com/office/drawing/2014/main" val="10009"/>
                  </a:ext>
                </a:extLst>
              </a:tr>
            </a:tbl>
          </a:graphicData>
        </a:graphic>
      </p:graphicFrame>
      <p:sp>
        <p:nvSpPr>
          <p:cNvPr id="4" name="Retângulo 3">
            <a:extLst>
              <a:ext uri="{FF2B5EF4-FFF2-40B4-BE49-F238E27FC236}">
                <a16:creationId xmlns:a16="http://schemas.microsoft.com/office/drawing/2014/main" id="{194BABA4-20C8-46F7-9B19-C30210F4A79F}"/>
              </a:ext>
            </a:extLst>
          </p:cNvPr>
          <p:cNvSpPr/>
          <p:nvPr/>
        </p:nvSpPr>
        <p:spPr>
          <a:xfrm>
            <a:off x="509019" y="4196266"/>
            <a:ext cx="8746305" cy="738664"/>
          </a:xfrm>
          <a:prstGeom prst="rect">
            <a:avLst/>
          </a:prstGeom>
        </p:spPr>
        <p:txBody>
          <a:bodyPr wrap="none">
            <a:spAutoFit/>
          </a:bodyPr>
          <a:lstStyle/>
          <a:p>
            <a:r>
              <a:rPr lang="pt-BR" b="1" dirty="0"/>
              <a:t>Os títulos públicos  para negociação são contabilizados pelo Valor de Mercado e os títulos mantidos</a:t>
            </a:r>
          </a:p>
          <a:p>
            <a:r>
              <a:rPr lang="pt-BR" b="1" dirty="0"/>
              <a:t>até o vencimento são contabilizados pelo Custo Amortizado.</a:t>
            </a:r>
          </a:p>
          <a:p>
            <a:r>
              <a:rPr lang="pt-BR" b="1" dirty="0"/>
              <a:t> </a:t>
            </a:r>
          </a:p>
        </p:txBody>
      </p:sp>
    </p:spTree>
    <p:extLst>
      <p:ext uri="{BB962C8B-B14F-4D97-AF65-F5344CB8AC3E}">
        <p14:creationId xmlns:p14="http://schemas.microsoft.com/office/powerpoint/2010/main" val="3274037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Destino dos recursos das vendas da VALE e PETROBRAS em 2020/2021</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 name="CaixaDeTexto 2">
            <a:extLst>
              <a:ext uri="{FF2B5EF4-FFF2-40B4-BE49-F238E27FC236}">
                <a16:creationId xmlns:a16="http://schemas.microsoft.com/office/drawing/2014/main" id="{83D21956-ED0C-5760-B09C-58AAE2623D5C}"/>
              </a:ext>
            </a:extLst>
          </p:cNvPr>
          <p:cNvSpPr txBox="1"/>
          <p:nvPr/>
        </p:nvSpPr>
        <p:spPr>
          <a:xfrm>
            <a:off x="719064" y="896398"/>
            <a:ext cx="7858880" cy="4247317"/>
          </a:xfrm>
          <a:prstGeom prst="rect">
            <a:avLst/>
          </a:prstGeom>
          <a:noFill/>
        </p:spPr>
        <p:txBody>
          <a:bodyPr wrap="square">
            <a:spAutoFit/>
          </a:bodyPr>
          <a:lstStyle/>
          <a:p>
            <a:pPr marL="342900" indent="-342900" algn="just">
              <a:buFont typeface="+mj-lt"/>
              <a:buAutoNum type="arabicPeriod"/>
            </a:pPr>
            <a:r>
              <a:rPr lang="pt-BR" sz="1600" b="1" dirty="0"/>
              <a:t>Maior parte foi aplicada em títulos públicos. Estavam valorizados e com taxas de juros até abaixo da meta atuarial. </a:t>
            </a:r>
          </a:p>
          <a:p>
            <a:pPr algn="just"/>
            <a:endParaRPr lang="pt-BR" sz="1600" b="1" dirty="0"/>
          </a:p>
          <a:p>
            <a:pPr marL="342900" indent="-342900" algn="just">
              <a:buFont typeface="+mj-lt"/>
              <a:buAutoNum type="arabicPeriod" startAt="2"/>
            </a:pPr>
            <a:r>
              <a:rPr lang="pt-BR" sz="1600" b="1" dirty="0"/>
              <a:t>Pagaram benefícios. Na época era melhor vender títulos que estavam valorizados.</a:t>
            </a:r>
          </a:p>
          <a:p>
            <a:pPr marL="342900" indent="-342900" algn="just">
              <a:buFont typeface="+mj-lt"/>
              <a:buAutoNum type="arabicPeriod" startAt="2"/>
            </a:pPr>
            <a:endParaRPr lang="pt-BR" sz="1600" b="1" dirty="0"/>
          </a:p>
          <a:p>
            <a:pPr marL="342900" indent="-342900" algn="just">
              <a:buFont typeface="+mj-lt"/>
              <a:buAutoNum type="arabicPeriod" startAt="2"/>
            </a:pPr>
            <a:r>
              <a:rPr lang="pt-BR" sz="1600" b="1" dirty="0"/>
              <a:t>Investiram parte em IPOs de empresas pequenas, novatas e do segmento de saúde e houve desvalorização expressiva em todos eles.</a:t>
            </a:r>
          </a:p>
          <a:p>
            <a:pPr marL="342900" indent="-342900" algn="just">
              <a:buFont typeface="+mj-lt"/>
              <a:buAutoNum type="arabicPeriod" startAt="2"/>
            </a:pPr>
            <a:endParaRPr lang="pt-BR" sz="1600" b="1" dirty="0"/>
          </a:p>
          <a:p>
            <a:pPr marL="342900" indent="-342900" algn="just">
              <a:buFont typeface="+mj-lt"/>
              <a:buAutoNum type="arabicPeriod" startAt="2"/>
            </a:pPr>
            <a:r>
              <a:rPr lang="pt-BR" sz="1600" b="1" dirty="0"/>
              <a:t>Investiram parte em RV no exterior em 2021 e perderam 43% na carteira em 2022.</a:t>
            </a:r>
          </a:p>
          <a:p>
            <a:pPr marL="342900" indent="-342900" algn="just">
              <a:buFont typeface="+mj-lt"/>
              <a:buAutoNum type="arabicPeriod" startAt="2"/>
            </a:pPr>
            <a:endParaRPr lang="pt-BR" sz="1600" b="1" dirty="0"/>
          </a:p>
          <a:p>
            <a:pPr marL="342900" indent="-342900" algn="just">
              <a:buFont typeface="+mj-lt"/>
              <a:buAutoNum type="arabicPeriod" startAt="2"/>
            </a:pPr>
            <a:r>
              <a:rPr lang="pt-BR" sz="1600" b="1" dirty="0"/>
              <a:t>Os títulos públicos adquiridos em 2020/21 se desvalorizaram em 2022/23 e a taxa de juros subiu para  6,3-6,5% a.a.,  momento ideal para investir nesse segmento.</a:t>
            </a:r>
          </a:p>
          <a:p>
            <a:pPr marL="342900" indent="-342900" algn="just">
              <a:buFont typeface="+mj-lt"/>
              <a:buAutoNum type="arabicPeriod" startAt="2"/>
            </a:pPr>
            <a:endParaRPr lang="pt-BR" sz="1600" b="1" dirty="0"/>
          </a:p>
          <a:p>
            <a:pPr marL="0" indent="0" algn="just">
              <a:buNone/>
            </a:pPr>
            <a:r>
              <a:rPr lang="pt-BR" b="1" dirty="0"/>
              <a:t> </a:t>
            </a:r>
          </a:p>
        </p:txBody>
      </p:sp>
    </p:spTree>
    <p:extLst>
      <p:ext uri="{BB962C8B-B14F-4D97-AF65-F5344CB8AC3E}">
        <p14:creationId xmlns:p14="http://schemas.microsoft.com/office/powerpoint/2010/main" val="4285641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PLANO 1 - RESUMO</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3" name="CaixaDeTexto 2">
            <a:extLst>
              <a:ext uri="{FF2B5EF4-FFF2-40B4-BE49-F238E27FC236}">
                <a16:creationId xmlns:a16="http://schemas.microsoft.com/office/drawing/2014/main" id="{83D21956-ED0C-5760-B09C-58AAE2623D5C}"/>
              </a:ext>
            </a:extLst>
          </p:cNvPr>
          <p:cNvSpPr txBox="1"/>
          <p:nvPr/>
        </p:nvSpPr>
        <p:spPr>
          <a:xfrm>
            <a:off x="719063" y="1378857"/>
            <a:ext cx="7786307" cy="722400"/>
          </a:xfrm>
          <a:prstGeom prst="rect">
            <a:avLst/>
          </a:prstGeom>
          <a:noFill/>
        </p:spPr>
        <p:txBody>
          <a:bodyPr wrap="square">
            <a:spAutoFit/>
          </a:bodyPr>
          <a:lstStyle/>
          <a:p>
            <a:pPr marL="0" indent="0">
              <a:buNone/>
            </a:pPr>
            <a:r>
              <a:rPr lang="pt-BR" sz="2000" b="1" dirty="0"/>
              <a:t>6 – PLANO 1 – RESUMO - DESVALORIZAÇÃO DE INVESTIMENTOS - PERDAS DE OPORTUNIDADES</a:t>
            </a:r>
          </a:p>
        </p:txBody>
      </p:sp>
    </p:spTree>
    <p:extLst>
      <p:ext uri="{BB962C8B-B14F-4D97-AF65-F5344CB8AC3E}">
        <p14:creationId xmlns:p14="http://schemas.microsoft.com/office/powerpoint/2010/main" val="2603132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687892" y="323452"/>
            <a:ext cx="8014010" cy="396300"/>
          </a:xfrm>
          <a:prstGeom prst="rect">
            <a:avLst/>
          </a:prstGeom>
        </p:spPr>
        <p:txBody>
          <a:bodyPr spcFirstLastPara="1" wrap="square" lIns="0" tIns="0" rIns="0" bIns="0" anchor="b" anchorCtr="0">
            <a:noAutofit/>
          </a:bodyPr>
          <a:lstStyle/>
          <a:p>
            <a:pPr marL="0" indent="0">
              <a:buNone/>
            </a:pPr>
            <a:r>
              <a:rPr lang="pt-BR" sz="2000" b="1" dirty="0"/>
              <a:t>PREVI - PLANO 1 – RESUMO FINANCEIRO</a:t>
            </a:r>
          </a:p>
        </p:txBody>
      </p:sp>
      <p:sp>
        <p:nvSpPr>
          <p:cNvPr id="121" name="Google Shape;121;p19"/>
          <p:cNvSpPr txBox="1">
            <a:spLocks noGrp="1"/>
          </p:cNvSpPr>
          <p:nvPr>
            <p:ph type="sldNum" idx="12"/>
          </p:nvPr>
        </p:nvSpPr>
        <p:spPr>
          <a:xfrm>
            <a:off x="8328184" y="463354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graphicFrame>
        <p:nvGraphicFramePr>
          <p:cNvPr id="2" name="Tabela 1">
            <a:extLst>
              <a:ext uri="{FF2B5EF4-FFF2-40B4-BE49-F238E27FC236}">
                <a16:creationId xmlns:a16="http://schemas.microsoft.com/office/drawing/2014/main" id="{F9E5D1C0-716D-3802-A4BA-9C689F106378}"/>
              </a:ext>
            </a:extLst>
          </p:cNvPr>
          <p:cNvGraphicFramePr>
            <a:graphicFrameLocks noGrp="1"/>
          </p:cNvGraphicFramePr>
          <p:nvPr>
            <p:extLst>
              <p:ext uri="{D42A27DB-BD31-4B8C-83A1-F6EECF244321}">
                <p14:modId xmlns:p14="http://schemas.microsoft.com/office/powerpoint/2010/main" val="3920861309"/>
              </p:ext>
            </p:extLst>
          </p:nvPr>
        </p:nvGraphicFramePr>
        <p:xfrm>
          <a:off x="583117" y="896398"/>
          <a:ext cx="7488832" cy="3293271"/>
        </p:xfrm>
        <a:graphic>
          <a:graphicData uri="http://schemas.openxmlformats.org/drawingml/2006/table">
            <a:tbl>
              <a:tblPr firstRow="1" bandRow="1">
                <a:tableStyleId>{5C22544A-7EE6-4342-B048-85BDC9FD1C3A}</a:tableStyleId>
              </a:tblPr>
              <a:tblGrid>
                <a:gridCol w="1687777">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1480575">
                  <a:extLst>
                    <a:ext uri="{9D8B030D-6E8A-4147-A177-3AD203B41FA5}">
                      <a16:colId xmlns:a16="http://schemas.microsoft.com/office/drawing/2014/main" val="20003"/>
                    </a:ext>
                  </a:extLst>
                </a:gridCol>
              </a:tblGrid>
              <a:tr h="611031">
                <a:tc>
                  <a:txBody>
                    <a:bodyPr/>
                    <a:lstStyle/>
                    <a:p>
                      <a:pPr algn="ctr"/>
                      <a:endParaRPr lang="pt-BR" sz="1600" dirty="0">
                        <a:solidFill>
                          <a:schemeClr val="tx1"/>
                        </a:solidFill>
                      </a:endParaRPr>
                    </a:p>
                    <a:p>
                      <a:pPr algn="ctr"/>
                      <a:r>
                        <a:rPr lang="pt-BR" sz="1600" dirty="0">
                          <a:solidFill>
                            <a:schemeClr val="tx1"/>
                          </a:solidFill>
                        </a:rPr>
                        <a:t>PERÍODO</a:t>
                      </a:r>
                    </a:p>
                  </a:txBody>
                  <a:tcPr/>
                </a:tc>
                <a:tc>
                  <a:txBody>
                    <a:bodyPr/>
                    <a:lstStyle/>
                    <a:p>
                      <a:pPr algn="ctr"/>
                      <a:endParaRPr lang="pt-BR" sz="1600" dirty="0">
                        <a:solidFill>
                          <a:schemeClr val="tx1"/>
                        </a:solidFill>
                      </a:endParaRPr>
                    </a:p>
                    <a:p>
                      <a:pPr algn="ctr"/>
                      <a:r>
                        <a:rPr lang="pt-BR" sz="1600" dirty="0">
                          <a:solidFill>
                            <a:schemeClr val="tx1"/>
                          </a:solidFill>
                        </a:rPr>
                        <a:t>EVENTO</a:t>
                      </a:r>
                    </a:p>
                  </a:txBody>
                  <a:tcPr/>
                </a:tc>
                <a:tc>
                  <a:txBody>
                    <a:bodyPr/>
                    <a:lstStyle/>
                    <a:p>
                      <a:pPr algn="ctr"/>
                      <a:r>
                        <a:rPr lang="pt-BR" sz="1600" dirty="0">
                          <a:solidFill>
                            <a:schemeClr val="tx1"/>
                          </a:solidFill>
                        </a:rPr>
                        <a:t>Valor</a:t>
                      </a:r>
                      <a:r>
                        <a:rPr lang="pt-BR" sz="1600" baseline="0" dirty="0">
                          <a:solidFill>
                            <a:schemeClr val="tx1"/>
                          </a:solidFill>
                        </a:rPr>
                        <a:t> </a:t>
                      </a:r>
                      <a:endParaRPr lang="pt-BR" sz="1600" dirty="0">
                        <a:solidFill>
                          <a:schemeClr val="tx1"/>
                        </a:solidFill>
                      </a:endParaRPr>
                    </a:p>
                    <a:p>
                      <a:pPr algn="ctr"/>
                      <a:r>
                        <a:rPr lang="pt-BR" sz="1600" dirty="0">
                          <a:solidFill>
                            <a:schemeClr val="tx1"/>
                          </a:solidFill>
                        </a:rPr>
                        <a:t>R$ milhões</a:t>
                      </a:r>
                    </a:p>
                  </a:txBody>
                  <a:tcPr/>
                </a:tc>
                <a:extLst>
                  <a:ext uri="{0D108BD9-81ED-4DB2-BD59-A6C34878D82A}">
                    <a16:rowId xmlns:a16="http://schemas.microsoft.com/office/drawing/2014/main" val="10000"/>
                  </a:ext>
                </a:extLst>
              </a:tr>
              <a:tr h="323297">
                <a:tc>
                  <a:txBody>
                    <a:bodyPr/>
                    <a:lstStyle/>
                    <a:p>
                      <a:pPr algn="ctr"/>
                      <a:r>
                        <a:rPr lang="pt-BR" sz="1600" b="1" dirty="0"/>
                        <a:t>2015-2022 </a:t>
                      </a:r>
                    </a:p>
                  </a:txBody>
                  <a:tcPr/>
                </a:tc>
                <a:tc>
                  <a:txBody>
                    <a:bodyPr/>
                    <a:lstStyle/>
                    <a:p>
                      <a:pPr algn="just"/>
                      <a:r>
                        <a:rPr lang="pt-BR" sz="1600" b="1" dirty="0"/>
                        <a:t>Desvalorização BRF e INVEPAR </a:t>
                      </a:r>
                    </a:p>
                  </a:txBody>
                  <a:tcPr/>
                </a:tc>
                <a:tc>
                  <a:txBody>
                    <a:bodyPr/>
                    <a:lstStyle/>
                    <a:p>
                      <a:pPr algn="r"/>
                      <a:r>
                        <a:rPr lang="pt-BR" sz="1600" b="1" dirty="0">
                          <a:solidFill>
                            <a:srgbClr val="FF0000"/>
                          </a:solidFill>
                        </a:rPr>
                        <a:t>-17.320</a:t>
                      </a:r>
                    </a:p>
                  </a:txBody>
                  <a:tcPr/>
                </a:tc>
                <a:extLst>
                  <a:ext uri="{0D108BD9-81ED-4DB2-BD59-A6C34878D82A}">
                    <a16:rowId xmlns:a16="http://schemas.microsoft.com/office/drawing/2014/main" val="10004"/>
                  </a:ext>
                </a:extLst>
              </a:tr>
              <a:tr h="319315">
                <a:tc>
                  <a:txBody>
                    <a:bodyPr/>
                    <a:lstStyle/>
                    <a:p>
                      <a:pPr algn="ctr"/>
                      <a:r>
                        <a:rPr lang="pt-BR" sz="1600" b="1" dirty="0"/>
                        <a:t>2019-2022 </a:t>
                      </a:r>
                    </a:p>
                  </a:txBody>
                  <a:tcPr/>
                </a:tc>
                <a:tc>
                  <a:txBody>
                    <a:bodyPr/>
                    <a:lstStyle/>
                    <a:p>
                      <a:pPr algn="just"/>
                      <a:r>
                        <a:rPr lang="pt-BR" sz="1600" b="1" dirty="0">
                          <a:solidFill>
                            <a:schemeClr val="tx1"/>
                          </a:solidFill>
                        </a:rPr>
                        <a:t>Desvalorização Magazine Luiza e IRB </a:t>
                      </a:r>
                    </a:p>
                  </a:txBody>
                  <a:tcPr/>
                </a:tc>
                <a:tc>
                  <a:txBody>
                    <a:bodyPr/>
                    <a:lstStyle/>
                    <a:p>
                      <a:pPr algn="r"/>
                      <a:r>
                        <a:rPr lang="pt-BR" sz="1600" b="1" dirty="0">
                          <a:solidFill>
                            <a:srgbClr val="FF0000"/>
                          </a:solidFill>
                        </a:rPr>
                        <a:t>-2.524</a:t>
                      </a:r>
                    </a:p>
                  </a:txBody>
                  <a:tcPr/>
                </a:tc>
                <a:extLst>
                  <a:ext uri="{0D108BD9-81ED-4DB2-BD59-A6C34878D82A}">
                    <a16:rowId xmlns:a16="http://schemas.microsoft.com/office/drawing/2014/main" val="10003"/>
                  </a:ext>
                </a:extLst>
              </a:tr>
              <a:tr h="319315">
                <a:tc>
                  <a:txBody>
                    <a:bodyPr/>
                    <a:lstStyle/>
                    <a:p>
                      <a:pPr algn="ctr"/>
                      <a:r>
                        <a:rPr lang="pt-BR" sz="1600" b="1" dirty="0"/>
                        <a:t>2020-2022 </a:t>
                      </a:r>
                    </a:p>
                  </a:txBody>
                  <a:tcPr/>
                </a:tc>
                <a:tc>
                  <a:txBody>
                    <a:bodyPr/>
                    <a:lstStyle/>
                    <a:p>
                      <a:pPr algn="just"/>
                      <a:r>
                        <a:rPr lang="pt-BR" sz="1600" b="1" dirty="0">
                          <a:solidFill>
                            <a:schemeClr val="tx1"/>
                          </a:solidFill>
                        </a:rPr>
                        <a:t>Desvalorização </a:t>
                      </a:r>
                      <a:r>
                        <a:rPr lang="pt-BR" sz="1600" b="1" dirty="0" err="1">
                          <a:solidFill>
                            <a:schemeClr val="tx1"/>
                          </a:solidFill>
                        </a:rPr>
                        <a:t>IPOs</a:t>
                      </a:r>
                      <a:r>
                        <a:rPr lang="pt-BR" sz="1600" b="1" dirty="0">
                          <a:solidFill>
                            <a:schemeClr val="tx1"/>
                          </a:solidFill>
                        </a:rPr>
                        <a:t>.</a:t>
                      </a:r>
                    </a:p>
                  </a:txBody>
                  <a:tcPr/>
                </a:tc>
                <a:tc>
                  <a:txBody>
                    <a:bodyPr/>
                    <a:lstStyle/>
                    <a:p>
                      <a:pPr algn="r"/>
                      <a:r>
                        <a:rPr lang="pt-BR" sz="1600" b="1" dirty="0">
                          <a:solidFill>
                            <a:srgbClr val="FF0000"/>
                          </a:solidFill>
                        </a:rPr>
                        <a:t>-1.724</a:t>
                      </a:r>
                    </a:p>
                  </a:txBody>
                  <a:tcPr/>
                </a:tc>
                <a:extLst>
                  <a:ext uri="{0D108BD9-81ED-4DB2-BD59-A6C34878D82A}">
                    <a16:rowId xmlns:a16="http://schemas.microsoft.com/office/drawing/2014/main" val="10005"/>
                  </a:ext>
                </a:extLst>
              </a:tr>
              <a:tr h="246742">
                <a:tc>
                  <a:txBody>
                    <a:bodyPr/>
                    <a:lstStyle/>
                    <a:p>
                      <a:pPr algn="ctr"/>
                      <a:r>
                        <a:rPr lang="pt-BR" sz="1600" b="1" dirty="0"/>
                        <a:t>2020-2021 </a:t>
                      </a:r>
                    </a:p>
                  </a:txBody>
                  <a:tcPr/>
                </a:tc>
                <a:tc>
                  <a:txBody>
                    <a:bodyPr/>
                    <a:lstStyle/>
                    <a:p>
                      <a:pPr algn="just"/>
                      <a:r>
                        <a:rPr lang="pt-BR" sz="1600" b="1" dirty="0"/>
                        <a:t>Perdas de oportunidades VALE-2020-21</a:t>
                      </a:r>
                    </a:p>
                  </a:txBody>
                  <a:tcPr/>
                </a:tc>
                <a:tc>
                  <a:txBody>
                    <a:bodyPr/>
                    <a:lstStyle/>
                    <a:p>
                      <a:pPr algn="r"/>
                      <a:r>
                        <a:rPr lang="pt-BR" sz="1600" b="1" dirty="0">
                          <a:solidFill>
                            <a:srgbClr val="FF0000"/>
                          </a:solidFill>
                        </a:rPr>
                        <a:t>-39.483</a:t>
                      </a:r>
                    </a:p>
                  </a:txBody>
                  <a:tcPr/>
                </a:tc>
                <a:extLst>
                  <a:ext uri="{0D108BD9-81ED-4DB2-BD59-A6C34878D82A}">
                    <a16:rowId xmlns:a16="http://schemas.microsoft.com/office/drawing/2014/main" val="10007"/>
                  </a:ext>
                </a:extLst>
              </a:tr>
              <a:tr h="29173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2021-2022</a:t>
                      </a:r>
                    </a:p>
                  </a:txBody>
                  <a:tcPr/>
                </a:tc>
                <a:tc>
                  <a:txBody>
                    <a:bodyPr/>
                    <a:lstStyle/>
                    <a:p>
                      <a:pPr algn="just"/>
                      <a:r>
                        <a:rPr lang="pt-BR" sz="1600" b="1" dirty="0"/>
                        <a:t>Perda de oportunidade  Petrobras</a:t>
                      </a:r>
                    </a:p>
                  </a:txBody>
                  <a:tcPr/>
                </a:tc>
                <a:tc>
                  <a:txBody>
                    <a:bodyPr/>
                    <a:lstStyle/>
                    <a:p>
                      <a:pPr algn="r"/>
                      <a:r>
                        <a:rPr lang="pt-BR" sz="1600" b="1" dirty="0">
                          <a:solidFill>
                            <a:srgbClr val="FF0000"/>
                          </a:solidFill>
                        </a:rPr>
                        <a:t>-1.400</a:t>
                      </a:r>
                    </a:p>
                  </a:txBody>
                  <a:tcPr/>
                </a:tc>
                <a:extLst>
                  <a:ext uri="{0D108BD9-81ED-4DB2-BD59-A6C34878D82A}">
                    <a16:rowId xmlns:a16="http://schemas.microsoft.com/office/drawing/2014/main" val="10008"/>
                  </a:ext>
                </a:extLst>
              </a:tr>
              <a:tr h="295846">
                <a:tc>
                  <a:txBody>
                    <a:bodyPr/>
                    <a:lstStyle/>
                    <a:p>
                      <a:pPr algn="ctr"/>
                      <a:r>
                        <a:rPr lang="pt-BR" sz="1600" b="1" dirty="0"/>
                        <a:t>2020-2022 </a:t>
                      </a:r>
                    </a:p>
                  </a:txBody>
                  <a:tcPr/>
                </a:tc>
                <a:tc>
                  <a:txBody>
                    <a:bodyPr/>
                    <a:lstStyle/>
                    <a:p>
                      <a:pPr algn="just"/>
                      <a:r>
                        <a:rPr lang="pt-BR" sz="1600" b="1" dirty="0"/>
                        <a:t>Desvalorização dos títulos públicos </a:t>
                      </a:r>
                    </a:p>
                  </a:txBody>
                  <a:tcPr/>
                </a:tc>
                <a:tc>
                  <a:txBody>
                    <a:bodyPr/>
                    <a:lstStyle/>
                    <a:p>
                      <a:pPr algn="r"/>
                      <a:r>
                        <a:rPr lang="pt-BR" sz="1600" b="1" dirty="0">
                          <a:solidFill>
                            <a:srgbClr val="FF0000"/>
                          </a:solidFill>
                        </a:rPr>
                        <a:t>-30.152</a:t>
                      </a:r>
                    </a:p>
                  </a:txBody>
                  <a:tcPr/>
                </a:tc>
                <a:extLst>
                  <a:ext uri="{0D108BD9-81ED-4DB2-BD59-A6C34878D82A}">
                    <a16:rowId xmlns:a16="http://schemas.microsoft.com/office/drawing/2014/main" val="10006"/>
                  </a:ext>
                </a:extLst>
              </a:tr>
              <a:tr h="295846">
                <a:tc>
                  <a:txBody>
                    <a:bodyPr/>
                    <a:lstStyle/>
                    <a:p>
                      <a:pPr algn="ctr"/>
                      <a:r>
                        <a:rPr lang="pt-BR" sz="1600" b="1" dirty="0"/>
                        <a:t>2022</a:t>
                      </a:r>
                    </a:p>
                  </a:txBody>
                  <a:tcPr/>
                </a:tc>
                <a:tc>
                  <a:txBody>
                    <a:bodyPr/>
                    <a:lstStyle/>
                    <a:p>
                      <a:pPr algn="just"/>
                      <a:r>
                        <a:rPr lang="pt-BR" sz="1600" b="1" dirty="0"/>
                        <a:t>Investimentos no Exterior</a:t>
                      </a:r>
                    </a:p>
                  </a:txBody>
                  <a:tcPr/>
                </a:tc>
                <a:tc>
                  <a:txBody>
                    <a:bodyPr/>
                    <a:lstStyle/>
                    <a:p>
                      <a:pPr algn="r"/>
                      <a:r>
                        <a:rPr lang="pt-BR" sz="1600" b="1" dirty="0">
                          <a:solidFill>
                            <a:srgbClr val="FF0000"/>
                          </a:solidFill>
                        </a:rPr>
                        <a:t>-600</a:t>
                      </a:r>
                    </a:p>
                  </a:txBody>
                  <a:tcPr/>
                </a:tc>
                <a:extLst>
                  <a:ext uri="{0D108BD9-81ED-4DB2-BD59-A6C34878D82A}">
                    <a16:rowId xmlns:a16="http://schemas.microsoft.com/office/drawing/2014/main" val="10009"/>
                  </a:ext>
                </a:extLst>
              </a:tr>
              <a:tr h="2685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TOTAL</a:t>
                      </a:r>
                    </a:p>
                  </a:txBody>
                  <a:tcPr/>
                </a:tc>
                <a:tc>
                  <a:txBody>
                    <a:bodyPr/>
                    <a:lstStyle/>
                    <a:p>
                      <a:pPr algn="just"/>
                      <a:r>
                        <a:rPr lang="pt-BR" sz="1600" b="1" dirty="0"/>
                        <a:t>Desvalorização de Investimentos/Perdas</a:t>
                      </a:r>
                    </a:p>
                  </a:txBody>
                  <a:tcPr/>
                </a:tc>
                <a:tc>
                  <a:txBody>
                    <a:bodyPr/>
                    <a:lstStyle/>
                    <a:p>
                      <a:pPr algn="r"/>
                      <a:r>
                        <a:rPr lang="pt-BR" sz="1600" b="1" dirty="0">
                          <a:solidFill>
                            <a:srgbClr val="FF0000"/>
                          </a:solidFill>
                        </a:rPr>
                        <a:t>-93.203</a:t>
                      </a:r>
                    </a:p>
                  </a:txBody>
                  <a:tcPr/>
                </a:tc>
                <a:extLst>
                  <a:ext uri="{0D108BD9-81ED-4DB2-BD59-A6C34878D82A}">
                    <a16:rowId xmlns:a16="http://schemas.microsoft.com/office/drawing/2014/main" val="2016672163"/>
                  </a:ext>
                </a:extLst>
              </a:tr>
            </a:tbl>
          </a:graphicData>
        </a:graphic>
      </p:graphicFrame>
    </p:spTree>
    <p:extLst>
      <p:ext uri="{BB962C8B-B14F-4D97-AF65-F5344CB8AC3E}">
        <p14:creationId xmlns:p14="http://schemas.microsoft.com/office/powerpoint/2010/main" val="316658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endParaRPr lang="pt-BR"/>
          </a:p>
        </p:txBody>
      </p:sp>
      <p:sp>
        <p:nvSpPr>
          <p:cNvPr id="7" name="Espaço Reservado para Texto 6"/>
          <p:cNvSpPr>
            <a:spLocks noGrp="1"/>
          </p:cNvSpPr>
          <p:nvPr>
            <p:ph type="body" idx="1"/>
          </p:nvPr>
        </p:nvSpPr>
        <p:spPr/>
        <p:txBody>
          <a:bodyPr/>
          <a:lstStyle/>
          <a:p>
            <a:endParaRPr lang="pt-BR" dirty="0"/>
          </a:p>
        </p:txBody>
      </p:sp>
      <p:sp>
        <p:nvSpPr>
          <p:cNvPr id="5" name="Espaço Reservado para Número de Slid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34</a:t>
            </a:fld>
            <a:endParaRPr lang="pt-B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96" y="12032"/>
            <a:ext cx="7700210" cy="5143500"/>
          </a:xfrm>
          <a:prstGeom prst="rect">
            <a:avLst/>
          </a:prstGeom>
        </p:spPr>
      </p:pic>
    </p:spTree>
    <p:extLst>
      <p:ext uri="{BB962C8B-B14F-4D97-AF65-F5344CB8AC3E}">
        <p14:creationId xmlns:p14="http://schemas.microsoft.com/office/powerpoint/2010/main" val="4033410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29456" y="692703"/>
            <a:ext cx="8014010" cy="396300"/>
          </a:xfrm>
          <a:prstGeom prst="rect">
            <a:avLst/>
          </a:prstGeom>
        </p:spPr>
        <p:txBody>
          <a:bodyPr spcFirstLastPara="1" vert="horz" wrap="square" lIns="0" tIns="0" rIns="0" bIns="0" rtlCol="0" anchor="b" anchorCtr="0">
            <a:noAutofit/>
          </a:bodyPr>
          <a:lstStyle/>
          <a:p>
            <a:br>
              <a:rPr lang="pt-BR" sz="2100" b="1" dirty="0">
                <a:solidFill>
                  <a:schemeClr val="accent1">
                    <a:lumMod val="75000"/>
                  </a:schemeClr>
                </a:solidFill>
              </a:rPr>
            </a:br>
            <a:br>
              <a:rPr lang="pt-BR" sz="2100" b="1" dirty="0">
                <a:solidFill>
                  <a:schemeClr val="accent1">
                    <a:lumMod val="75000"/>
                  </a:schemeClr>
                </a:solidFill>
              </a:rPr>
            </a:br>
            <a:br>
              <a:rPr lang="pt-BR" sz="2100" b="1" dirty="0">
                <a:solidFill>
                  <a:schemeClr val="accent1">
                    <a:lumMod val="75000"/>
                  </a:schemeClr>
                </a:solidFill>
              </a:rPr>
            </a:br>
            <a:br>
              <a:rPr lang="pt-BR" sz="2100" b="1" dirty="0">
                <a:solidFill>
                  <a:schemeClr val="accent1">
                    <a:lumMod val="75000"/>
                  </a:schemeClr>
                </a:solidFill>
              </a:rPr>
            </a:br>
            <a:br>
              <a:rPr lang="pt-BR" sz="2100" b="1" dirty="0">
                <a:solidFill>
                  <a:schemeClr val="accent1">
                    <a:lumMod val="75000"/>
                  </a:schemeClr>
                </a:solidFill>
              </a:rPr>
            </a:br>
            <a:r>
              <a:rPr lang="pt-BR" sz="2000" b="1" dirty="0">
                <a:solidFill>
                  <a:schemeClr val="accent1">
                    <a:lumMod val="75000"/>
                  </a:schemeClr>
                </a:solidFill>
              </a:rPr>
              <a:t>7 - </a:t>
            </a:r>
            <a:r>
              <a:rPr lang="pt-BR" sz="2000" b="1" dirty="0">
                <a:solidFill>
                  <a:schemeClr val="accent1">
                    <a:lumMod val="75000"/>
                  </a:schemeClr>
                </a:solidFill>
                <a:latin typeface="+mn-lt"/>
              </a:rPr>
              <a:t>PREVIC – RANKING DO INDÍCE DE SOLVÊNCIA</a:t>
            </a:r>
            <a:br>
              <a:rPr lang="pt-BR" sz="2700" b="1" dirty="0">
                <a:solidFill>
                  <a:schemeClr val="accent1">
                    <a:lumMod val="75000"/>
                  </a:schemeClr>
                </a:solidFill>
                <a:latin typeface="+mn-lt"/>
              </a:rPr>
            </a:br>
            <a:endParaRPr lang="pt-BR" sz="2700" b="1" dirty="0">
              <a:solidFill>
                <a:schemeClr val="accent1">
                  <a:lumMod val="75000"/>
                </a:schemeClr>
              </a:solidFill>
              <a:latin typeface="+mn-lt"/>
            </a:endParaRP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vert="horz" wrap="square" lIns="0" tIns="0" rIns="0" bIns="0" rtlCol="0" anchor="ctr" anchorCtr="0">
            <a:noAutofit/>
          </a:bodyPr>
          <a:lstStyle/>
          <a:p>
            <a:fld id="{00000000-1234-1234-1234-123412341234}" type="slidenum">
              <a:rPr lang="en"/>
              <a:pPr/>
              <a:t>35</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946205" y="970722"/>
            <a:ext cx="5802067" cy="3123781"/>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b="1" dirty="0"/>
          </a:p>
        </p:txBody>
      </p:sp>
      <p:graphicFrame>
        <p:nvGraphicFramePr>
          <p:cNvPr id="2" name="Tabela 1">
            <a:extLst>
              <a:ext uri="{FF2B5EF4-FFF2-40B4-BE49-F238E27FC236}">
                <a16:creationId xmlns:a16="http://schemas.microsoft.com/office/drawing/2014/main" id="{BAFBBBC1-ED70-4184-DCA0-09683112ECA5}"/>
              </a:ext>
            </a:extLst>
          </p:cNvPr>
          <p:cNvGraphicFramePr>
            <a:graphicFrameLocks noGrp="1"/>
          </p:cNvGraphicFramePr>
          <p:nvPr/>
        </p:nvGraphicFramePr>
        <p:xfrm>
          <a:off x="822961" y="890853"/>
          <a:ext cx="5925311" cy="3816590"/>
        </p:xfrm>
        <a:graphic>
          <a:graphicData uri="http://schemas.openxmlformats.org/drawingml/2006/table">
            <a:tbl>
              <a:tblPr firstRow="1" bandRow="1">
                <a:tableStyleId>{5C22544A-7EE6-4342-B048-85BDC9FD1C3A}</a:tableStyleId>
              </a:tblPr>
              <a:tblGrid>
                <a:gridCol w="1133856">
                  <a:extLst>
                    <a:ext uri="{9D8B030D-6E8A-4147-A177-3AD203B41FA5}">
                      <a16:colId xmlns:a16="http://schemas.microsoft.com/office/drawing/2014/main" val="20000"/>
                    </a:ext>
                  </a:extLst>
                </a:gridCol>
                <a:gridCol w="1682496">
                  <a:extLst>
                    <a:ext uri="{9D8B030D-6E8A-4147-A177-3AD203B41FA5}">
                      <a16:colId xmlns:a16="http://schemas.microsoft.com/office/drawing/2014/main" val="20003"/>
                    </a:ext>
                  </a:extLst>
                </a:gridCol>
                <a:gridCol w="1115568">
                  <a:extLst>
                    <a:ext uri="{9D8B030D-6E8A-4147-A177-3AD203B41FA5}">
                      <a16:colId xmlns:a16="http://schemas.microsoft.com/office/drawing/2014/main" val="20001"/>
                    </a:ext>
                  </a:extLst>
                </a:gridCol>
                <a:gridCol w="996696">
                  <a:extLst>
                    <a:ext uri="{9D8B030D-6E8A-4147-A177-3AD203B41FA5}">
                      <a16:colId xmlns:a16="http://schemas.microsoft.com/office/drawing/2014/main" val="20002"/>
                    </a:ext>
                  </a:extLst>
                </a:gridCol>
                <a:gridCol w="996695">
                  <a:extLst>
                    <a:ext uri="{9D8B030D-6E8A-4147-A177-3AD203B41FA5}">
                      <a16:colId xmlns:a16="http://schemas.microsoft.com/office/drawing/2014/main" val="20004"/>
                    </a:ext>
                  </a:extLst>
                </a:gridCol>
              </a:tblGrid>
              <a:tr h="489892">
                <a:tc>
                  <a:txBody>
                    <a:bodyPr/>
                    <a:lstStyle/>
                    <a:p>
                      <a:pPr algn="ctr"/>
                      <a:endParaRPr lang="pt-BR" sz="1200" dirty="0">
                        <a:solidFill>
                          <a:schemeClr val="tx1"/>
                        </a:solidFill>
                      </a:endParaRPr>
                    </a:p>
                    <a:p>
                      <a:pPr algn="ctr"/>
                      <a:r>
                        <a:rPr lang="pt-BR" sz="1200" dirty="0">
                          <a:solidFill>
                            <a:schemeClr val="tx1"/>
                          </a:solidFill>
                        </a:rPr>
                        <a:t>PLANO</a:t>
                      </a:r>
                    </a:p>
                  </a:txBody>
                  <a:tcPr/>
                </a:tc>
                <a:tc>
                  <a:txBody>
                    <a:bodyPr/>
                    <a:lstStyle/>
                    <a:p>
                      <a:pPr algn="l"/>
                      <a:endParaRPr lang="pt-BR" sz="1200" dirty="0">
                        <a:solidFill>
                          <a:schemeClr val="tx1"/>
                        </a:solidFill>
                      </a:endParaRPr>
                    </a:p>
                    <a:p>
                      <a:pPr algn="l"/>
                      <a:r>
                        <a:rPr lang="pt-BR" sz="1200" dirty="0">
                          <a:solidFill>
                            <a:schemeClr val="tx1"/>
                          </a:solidFill>
                        </a:rPr>
                        <a:t>CATEGORIA</a:t>
                      </a:r>
                    </a:p>
                  </a:txBody>
                  <a:tcPr/>
                </a:tc>
                <a:tc>
                  <a:txBody>
                    <a:bodyPr/>
                    <a:lstStyle/>
                    <a:p>
                      <a:pPr algn="ctr"/>
                      <a:r>
                        <a:rPr lang="pt-BR" sz="1200" dirty="0">
                          <a:solidFill>
                            <a:schemeClr val="tx1"/>
                          </a:solidFill>
                        </a:rPr>
                        <a:t>Ranking 31.12.2021</a:t>
                      </a:r>
                    </a:p>
                  </a:txBody>
                  <a:tcPr/>
                </a:tc>
                <a:tc>
                  <a:txBody>
                    <a:bodyPr/>
                    <a:lstStyle/>
                    <a:p>
                      <a:pPr algn="ctr"/>
                      <a:r>
                        <a:rPr lang="pt-BR" sz="1200">
                          <a:solidFill>
                            <a:schemeClr val="tx1"/>
                          </a:solidFill>
                        </a:rPr>
                        <a:t>Ranking  31.12.2022</a:t>
                      </a:r>
                      <a:endParaRPr lang="pt-BR" sz="1200" dirty="0">
                        <a:solidFill>
                          <a:schemeClr val="tx1"/>
                        </a:solidFill>
                      </a:endParaRPr>
                    </a:p>
                  </a:txBody>
                  <a:tcPr/>
                </a:tc>
                <a:tc>
                  <a:txBody>
                    <a:bodyPr/>
                    <a:lstStyle/>
                    <a:p>
                      <a:pPr algn="ctr"/>
                      <a:r>
                        <a:rPr lang="pt-BR" sz="1200">
                          <a:solidFill>
                            <a:schemeClr val="tx1"/>
                          </a:solidFill>
                        </a:rPr>
                        <a:t>Ranking 31.07.2023</a:t>
                      </a:r>
                      <a:endParaRPr lang="pt-BR" sz="1200" dirty="0">
                        <a:solidFill>
                          <a:srgbClr val="FF0000"/>
                        </a:solidFill>
                      </a:endParaRPr>
                    </a:p>
                  </a:txBody>
                  <a:tcPr/>
                </a:tc>
                <a:extLst>
                  <a:ext uri="{0D108BD9-81ED-4DB2-BD59-A6C34878D82A}">
                    <a16:rowId xmlns:a16="http://schemas.microsoft.com/office/drawing/2014/main" val="10000"/>
                  </a:ext>
                </a:extLst>
              </a:tr>
              <a:tr h="467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b="1" dirty="0"/>
                        <a:t>PLANO 1</a:t>
                      </a:r>
                    </a:p>
                  </a:txBody>
                  <a:tcPr/>
                </a:tc>
                <a:tc>
                  <a:txBody>
                    <a:bodyPr/>
                    <a:lstStyle/>
                    <a:p>
                      <a:pPr algn="l"/>
                      <a:r>
                        <a:rPr lang="pt-BR" sz="1200" b="1" dirty="0">
                          <a:solidFill>
                            <a:schemeClr val="tx1"/>
                          </a:solidFill>
                        </a:rPr>
                        <a:t>BD - BENEFÍCIO DEFINIDO</a:t>
                      </a:r>
                    </a:p>
                  </a:txBody>
                  <a:tcPr/>
                </a:tc>
                <a:tc>
                  <a:txBody>
                    <a:bodyPr/>
                    <a:lstStyle/>
                    <a:p>
                      <a:pPr algn="ctr"/>
                      <a:r>
                        <a:rPr lang="pt-BR" sz="1200" b="1" dirty="0">
                          <a:solidFill>
                            <a:schemeClr val="tx1"/>
                          </a:solidFill>
                        </a:rPr>
                        <a:t>104º</a:t>
                      </a:r>
                    </a:p>
                  </a:txBody>
                  <a:tcPr/>
                </a:tc>
                <a:tc>
                  <a:txBody>
                    <a:bodyPr/>
                    <a:lstStyle/>
                    <a:p>
                      <a:pPr algn="ctr"/>
                      <a:r>
                        <a:rPr lang="pt-BR" sz="1200" b="1" dirty="0">
                          <a:solidFill>
                            <a:schemeClr val="tx1"/>
                          </a:solidFill>
                        </a:rPr>
                        <a:t>106º</a:t>
                      </a:r>
                    </a:p>
                  </a:txBody>
                  <a:tcPr/>
                </a:tc>
                <a:tc>
                  <a:txBody>
                    <a:bodyPr/>
                    <a:lstStyle/>
                    <a:p>
                      <a:pPr algn="ctr"/>
                      <a:r>
                        <a:rPr lang="pt-BR" sz="1200" b="1" dirty="0">
                          <a:solidFill>
                            <a:schemeClr val="tx1"/>
                          </a:solidFill>
                        </a:rPr>
                        <a:t>125º</a:t>
                      </a:r>
                    </a:p>
                  </a:txBody>
                  <a:tcPr/>
                </a:tc>
                <a:extLst>
                  <a:ext uri="{0D108BD9-81ED-4DB2-BD59-A6C34878D82A}">
                    <a16:rowId xmlns:a16="http://schemas.microsoft.com/office/drawing/2014/main" val="10001"/>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pt-BR" sz="1200" b="1" dirty="0"/>
                    </a:p>
                  </a:txBody>
                  <a:tcPr/>
                </a:tc>
                <a:tc>
                  <a:txBody>
                    <a:bodyPr/>
                    <a:lstStyle/>
                    <a:p>
                      <a:pPr algn="l"/>
                      <a:endParaRPr lang="pt-BR" sz="1200" b="1" dirty="0">
                        <a:solidFill>
                          <a:schemeClr val="tx1"/>
                        </a:solidFill>
                      </a:endParaRPr>
                    </a:p>
                  </a:txBody>
                  <a:tcPr/>
                </a:tc>
                <a:tc>
                  <a:txBody>
                    <a:bodyPr/>
                    <a:lstStyle/>
                    <a:p>
                      <a:pPr algn="ctr"/>
                      <a:endParaRPr lang="pt-BR" sz="1200" b="1" dirty="0">
                        <a:solidFill>
                          <a:schemeClr val="tx1"/>
                        </a:solidFill>
                      </a:endParaRPr>
                    </a:p>
                  </a:txBody>
                  <a:tcPr/>
                </a:tc>
                <a:tc>
                  <a:txBody>
                    <a:bodyPr/>
                    <a:lstStyle/>
                    <a:p>
                      <a:pPr algn="ctr"/>
                      <a:endParaRPr lang="pt-BR" sz="1200" b="1" dirty="0">
                        <a:solidFill>
                          <a:schemeClr val="tx1"/>
                        </a:solidFill>
                      </a:endParaRPr>
                    </a:p>
                  </a:txBody>
                  <a:tcPr/>
                </a:tc>
                <a:tc>
                  <a:txBody>
                    <a:bodyPr/>
                    <a:lstStyle/>
                    <a:p>
                      <a:pPr algn="ctr"/>
                      <a:endParaRPr lang="pt-BR" sz="1200" b="1" dirty="0">
                        <a:solidFill>
                          <a:schemeClr val="tx1"/>
                        </a:solidFill>
                      </a:endParaRPr>
                    </a:p>
                  </a:txBody>
                  <a:tcPr/>
                </a:tc>
                <a:extLst>
                  <a:ext uri="{0D108BD9-81ED-4DB2-BD59-A6C34878D82A}">
                    <a16:rowId xmlns:a16="http://schemas.microsoft.com/office/drawing/2014/main" val="10002"/>
                  </a:ext>
                </a:extLst>
              </a:tr>
              <a:tr h="640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b="1" dirty="0"/>
                        <a:t>PREVI FUTURO</a:t>
                      </a:r>
                    </a:p>
                  </a:txBody>
                  <a:tcPr/>
                </a:tc>
                <a:tc>
                  <a:txBody>
                    <a:bodyPr/>
                    <a:lstStyle/>
                    <a:p>
                      <a:pPr algn="l"/>
                      <a:r>
                        <a:rPr lang="pt-BR" sz="1200" b="1" dirty="0">
                          <a:solidFill>
                            <a:schemeClr val="tx1"/>
                          </a:solidFill>
                        </a:rPr>
                        <a:t>CV – CONTRIBUIÇÃO VARIÁVEL</a:t>
                      </a:r>
                    </a:p>
                  </a:txBody>
                  <a:tcPr/>
                </a:tc>
                <a:tc>
                  <a:txBody>
                    <a:bodyPr/>
                    <a:lstStyle/>
                    <a:p>
                      <a:pPr algn="ctr"/>
                      <a:r>
                        <a:rPr lang="pt-BR" sz="1200" b="1" dirty="0">
                          <a:solidFill>
                            <a:schemeClr val="tx1"/>
                          </a:solidFill>
                        </a:rPr>
                        <a:t>132º</a:t>
                      </a:r>
                    </a:p>
                  </a:txBody>
                  <a:tcPr/>
                </a:tc>
                <a:tc>
                  <a:txBody>
                    <a:bodyPr/>
                    <a:lstStyle/>
                    <a:p>
                      <a:pPr algn="ctr"/>
                      <a:r>
                        <a:rPr lang="pt-BR" sz="1200" b="1" dirty="0">
                          <a:solidFill>
                            <a:schemeClr val="tx1"/>
                          </a:solidFill>
                        </a:rPr>
                        <a:t>140º</a:t>
                      </a:r>
                    </a:p>
                  </a:txBody>
                  <a:tcPr/>
                </a:tc>
                <a:tc>
                  <a:txBody>
                    <a:bodyPr/>
                    <a:lstStyle/>
                    <a:p>
                      <a:pPr algn="ctr"/>
                      <a:r>
                        <a:rPr lang="pt-BR" sz="1200" b="1" dirty="0">
                          <a:solidFill>
                            <a:schemeClr val="tx1"/>
                          </a:solidFill>
                        </a:rPr>
                        <a:t>124º</a:t>
                      </a:r>
                    </a:p>
                  </a:txBody>
                  <a:tcPr/>
                </a:tc>
                <a:extLst>
                  <a:ext uri="{0D108BD9-81ED-4DB2-BD59-A6C34878D82A}">
                    <a16:rowId xmlns:a16="http://schemas.microsoft.com/office/drawing/2014/main" val="10005"/>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pt-BR" sz="1200" b="1" dirty="0"/>
                    </a:p>
                  </a:txBody>
                  <a:tcPr/>
                </a:tc>
                <a:tc>
                  <a:txBody>
                    <a:bodyPr/>
                    <a:lstStyle/>
                    <a:p>
                      <a:pPr algn="l"/>
                      <a:endParaRPr lang="pt-BR" sz="1200" b="1" dirty="0">
                        <a:solidFill>
                          <a:schemeClr val="tx1"/>
                        </a:solidFill>
                      </a:endParaRPr>
                    </a:p>
                  </a:txBody>
                  <a:tcPr/>
                </a:tc>
                <a:tc>
                  <a:txBody>
                    <a:bodyPr/>
                    <a:lstStyle/>
                    <a:p>
                      <a:pPr algn="ctr"/>
                      <a:endParaRPr lang="pt-BR" sz="1200" b="1" dirty="0">
                        <a:solidFill>
                          <a:schemeClr val="tx1"/>
                        </a:solidFill>
                      </a:endParaRPr>
                    </a:p>
                  </a:txBody>
                  <a:tcPr/>
                </a:tc>
                <a:tc>
                  <a:txBody>
                    <a:bodyPr/>
                    <a:lstStyle/>
                    <a:p>
                      <a:pPr algn="ctr"/>
                      <a:endParaRPr lang="pt-BR" sz="1200" b="1" dirty="0">
                        <a:solidFill>
                          <a:schemeClr val="tx1"/>
                        </a:solidFill>
                      </a:endParaRPr>
                    </a:p>
                  </a:txBody>
                  <a:tcPr/>
                </a:tc>
                <a:tc>
                  <a:txBody>
                    <a:bodyPr/>
                    <a:lstStyle/>
                    <a:p>
                      <a:pPr algn="ctr"/>
                      <a:endParaRPr lang="pt-BR" sz="1200" b="1" dirty="0">
                        <a:solidFill>
                          <a:schemeClr val="tx1"/>
                        </a:solidFill>
                      </a:endParaRPr>
                    </a:p>
                  </a:txBody>
                  <a:tcPr/>
                </a:tc>
                <a:extLst>
                  <a:ext uri="{0D108BD9-81ED-4DB2-BD59-A6C34878D82A}">
                    <a16:rowId xmlns:a16="http://schemas.microsoft.com/office/drawing/2014/main" val="10006"/>
                  </a:ext>
                </a:extLst>
              </a:tr>
              <a:tr h="467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b="1" dirty="0"/>
                        <a:t>RELATÓRIO PREVIC </a:t>
                      </a:r>
                    </a:p>
                  </a:txBody>
                  <a:tcPr/>
                </a:tc>
                <a:tc>
                  <a:txBody>
                    <a:bodyPr/>
                    <a:lstStyle/>
                    <a:p>
                      <a:pPr algn="l"/>
                      <a:r>
                        <a:rPr lang="pt-BR" sz="1200" b="1" dirty="0">
                          <a:solidFill>
                            <a:schemeClr val="tx1"/>
                          </a:solidFill>
                        </a:rPr>
                        <a:t>Quantidade de Planos:</a:t>
                      </a:r>
                    </a:p>
                  </a:txBody>
                  <a:tcPr/>
                </a:tc>
                <a:tc>
                  <a:txBody>
                    <a:bodyPr/>
                    <a:lstStyle/>
                    <a:p>
                      <a:pPr algn="ctr"/>
                      <a:r>
                        <a:rPr lang="pt-BR" sz="1200" b="1" dirty="0">
                          <a:solidFill>
                            <a:schemeClr val="tx1"/>
                          </a:solidFill>
                        </a:rPr>
                        <a:t>BD - 295</a:t>
                      </a:r>
                    </a:p>
                    <a:p>
                      <a:pPr algn="ctr"/>
                      <a:r>
                        <a:rPr lang="pt-BR" sz="1200" b="1" dirty="0">
                          <a:solidFill>
                            <a:schemeClr val="tx1"/>
                          </a:solidFill>
                        </a:rPr>
                        <a:t>CV - 345</a:t>
                      </a:r>
                    </a:p>
                  </a:txBody>
                  <a:tcPr/>
                </a:tc>
                <a:tc>
                  <a:txBody>
                    <a:bodyPr/>
                    <a:lstStyle/>
                    <a:p>
                      <a:pPr algn="ctr"/>
                      <a:r>
                        <a:rPr lang="pt-BR" sz="1200" b="1" dirty="0">
                          <a:solidFill>
                            <a:schemeClr val="tx1"/>
                          </a:solidFill>
                        </a:rPr>
                        <a:t>BD - 312</a:t>
                      </a:r>
                    </a:p>
                    <a:p>
                      <a:pPr algn="ctr"/>
                      <a:r>
                        <a:rPr lang="pt-BR" sz="1200" b="1" dirty="0">
                          <a:solidFill>
                            <a:schemeClr val="tx1"/>
                          </a:solidFill>
                        </a:rPr>
                        <a:t>CV - 349</a:t>
                      </a:r>
                    </a:p>
                  </a:txBody>
                  <a:tcPr/>
                </a:tc>
                <a:tc>
                  <a:txBody>
                    <a:bodyPr/>
                    <a:lstStyle/>
                    <a:p>
                      <a:pPr algn="ctr"/>
                      <a:r>
                        <a:rPr lang="pt-BR" sz="1200" b="1" dirty="0">
                          <a:solidFill>
                            <a:schemeClr val="tx1"/>
                          </a:solidFill>
                        </a:rPr>
                        <a:t>BD - 311</a:t>
                      </a:r>
                    </a:p>
                    <a:p>
                      <a:pPr algn="ctr"/>
                      <a:r>
                        <a:rPr lang="pt-BR" sz="1200" b="1" dirty="0">
                          <a:solidFill>
                            <a:schemeClr val="tx1"/>
                          </a:solidFill>
                        </a:rPr>
                        <a:t>CV – 348</a:t>
                      </a:r>
                    </a:p>
                  </a:txBody>
                  <a:tcPr/>
                </a:tc>
                <a:extLst>
                  <a:ext uri="{0D108BD9-81ED-4DB2-BD59-A6C34878D82A}">
                    <a16:rowId xmlns:a16="http://schemas.microsoft.com/office/drawing/2014/main" val="10007"/>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pt-BR" sz="1200" b="1" dirty="0"/>
                    </a:p>
                  </a:txBody>
                  <a:tcPr/>
                </a:tc>
                <a:tc>
                  <a:txBody>
                    <a:bodyPr/>
                    <a:lstStyle/>
                    <a:p>
                      <a:pPr algn="l"/>
                      <a:r>
                        <a:rPr lang="pt-BR" sz="1200" b="1" dirty="0">
                          <a:solidFill>
                            <a:schemeClr val="tx1"/>
                          </a:solidFill>
                        </a:rPr>
                        <a:t>Páginas do PLANO 1 e PREVI FUTURO</a:t>
                      </a:r>
                    </a:p>
                  </a:txBody>
                  <a:tcPr/>
                </a:tc>
                <a:tc>
                  <a:txBody>
                    <a:bodyPr/>
                    <a:lstStyle/>
                    <a:p>
                      <a:pPr algn="ctr"/>
                      <a:r>
                        <a:rPr lang="pt-BR" sz="1200" b="1" dirty="0">
                          <a:solidFill>
                            <a:schemeClr val="tx1"/>
                          </a:solidFill>
                        </a:rPr>
                        <a:t>62 e 67</a:t>
                      </a:r>
                    </a:p>
                  </a:txBody>
                  <a:tcPr/>
                </a:tc>
                <a:tc>
                  <a:txBody>
                    <a:bodyPr/>
                    <a:lstStyle/>
                    <a:p>
                      <a:pPr algn="ctr"/>
                      <a:r>
                        <a:rPr lang="pt-BR" sz="1200" b="1" dirty="0">
                          <a:solidFill>
                            <a:schemeClr val="tx1"/>
                          </a:solidFill>
                        </a:rPr>
                        <a:t>32 e 40</a:t>
                      </a:r>
                    </a:p>
                  </a:txBody>
                  <a:tcPr/>
                </a:tc>
                <a:tc>
                  <a:txBody>
                    <a:bodyPr/>
                    <a:lstStyle/>
                    <a:p>
                      <a:pPr algn="ctr"/>
                      <a:r>
                        <a:rPr lang="pt-BR" sz="1200" b="1" dirty="0">
                          <a:solidFill>
                            <a:schemeClr val="tx1"/>
                          </a:solidFill>
                        </a:rPr>
                        <a:t>32 e 40 </a:t>
                      </a:r>
                    </a:p>
                  </a:txBody>
                  <a:tcPr/>
                </a:tc>
                <a:extLst>
                  <a:ext uri="{0D108BD9-81ED-4DB2-BD59-A6C34878D82A}">
                    <a16:rowId xmlns:a16="http://schemas.microsoft.com/office/drawing/2014/main" val="2016672163"/>
                  </a:ext>
                </a:extLst>
              </a:tr>
              <a:tr h="2882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pt-BR" sz="1200" b="1" dirty="0"/>
                    </a:p>
                  </a:txBody>
                  <a:tcPr/>
                </a:tc>
                <a:tc>
                  <a:txBody>
                    <a:bodyPr/>
                    <a:lstStyle/>
                    <a:p>
                      <a:pPr algn="l"/>
                      <a:endParaRPr lang="pt-BR" sz="1200" b="1" dirty="0">
                        <a:solidFill>
                          <a:schemeClr val="tx1"/>
                        </a:solidFill>
                      </a:endParaRPr>
                    </a:p>
                  </a:txBody>
                  <a:tcPr/>
                </a:tc>
                <a:tc>
                  <a:txBody>
                    <a:bodyPr/>
                    <a:lstStyle/>
                    <a:p>
                      <a:pPr algn="ctr"/>
                      <a:endParaRPr lang="pt-BR" sz="1200" b="1" dirty="0">
                        <a:solidFill>
                          <a:schemeClr val="tx1"/>
                        </a:solidFill>
                      </a:endParaRPr>
                    </a:p>
                  </a:txBody>
                  <a:tcPr/>
                </a:tc>
                <a:tc>
                  <a:txBody>
                    <a:bodyPr/>
                    <a:lstStyle/>
                    <a:p>
                      <a:pPr algn="ctr"/>
                      <a:endParaRPr lang="pt-BR" sz="1200" b="1" dirty="0">
                        <a:solidFill>
                          <a:schemeClr val="tx1"/>
                        </a:solidFill>
                      </a:endParaRPr>
                    </a:p>
                  </a:txBody>
                  <a:tcPr/>
                </a:tc>
                <a:tc>
                  <a:txBody>
                    <a:bodyPr/>
                    <a:lstStyle/>
                    <a:p>
                      <a:pPr algn="ctr"/>
                      <a:endParaRPr lang="pt-BR" sz="1200" b="1" dirty="0">
                        <a:solidFill>
                          <a:schemeClr val="tx1"/>
                        </a:solidFill>
                      </a:endParaRPr>
                    </a:p>
                  </a:txBody>
                  <a:tcPr/>
                </a:tc>
                <a:extLst>
                  <a:ext uri="{0D108BD9-81ED-4DB2-BD59-A6C34878D82A}">
                    <a16:rowId xmlns:a16="http://schemas.microsoft.com/office/drawing/2014/main" val="10008"/>
                  </a:ext>
                </a:extLst>
              </a:tr>
              <a:tr h="45720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b="1" dirty="0"/>
                        <a:t>FONTES: PREVIC – Relatórios da Previdência Complementar Fechada dos anos de 2022 e 2023.</a:t>
                      </a:r>
                      <a:endParaRPr lang="pt-BR" sz="1200" b="1" dirty="0">
                        <a:solidFill>
                          <a:srgbClr val="FF0000"/>
                        </a:solidFill>
                      </a:endParaRPr>
                    </a:p>
                  </a:txBody>
                  <a:tcPr/>
                </a:tc>
                <a:tc hMerge="1">
                  <a:txBody>
                    <a:bodyPr/>
                    <a:lstStyle/>
                    <a:p>
                      <a:endParaRPr lang="pt-BR"/>
                    </a:p>
                  </a:txBody>
                  <a:tcPr/>
                </a:tc>
                <a:tc hMerge="1">
                  <a:txBody>
                    <a:bodyPr/>
                    <a:lstStyle/>
                    <a:p>
                      <a:pPr algn="r"/>
                      <a:endParaRPr lang="pt-BR" sz="1600" b="1" dirty="0">
                        <a:solidFill>
                          <a:schemeClr val="tx1"/>
                        </a:solidFill>
                      </a:endParaRPr>
                    </a:p>
                  </a:txBody>
                  <a:tcPr marL="121920" marR="121920" marT="60960" marB="60960"/>
                </a:tc>
                <a:tc hMerge="1">
                  <a:txBody>
                    <a:bodyPr/>
                    <a:lstStyle/>
                    <a:p>
                      <a:pPr algn="r"/>
                      <a:endParaRPr lang="pt-BR" sz="1600" b="1" dirty="0">
                        <a:solidFill>
                          <a:schemeClr val="tx1"/>
                        </a:solidFill>
                      </a:endParaRPr>
                    </a:p>
                  </a:txBody>
                  <a:tcPr marL="121920" marR="121920" marT="60960" marB="60960"/>
                </a:tc>
                <a:tc hMerge="1">
                  <a:txBody>
                    <a:bodyPr/>
                    <a:lstStyle/>
                    <a:p>
                      <a:pPr algn="r"/>
                      <a:endParaRPr lang="pt-BR" sz="1600" b="1" dirty="0">
                        <a:solidFill>
                          <a:schemeClr val="tx1"/>
                        </a:solidFill>
                      </a:endParaRPr>
                    </a:p>
                  </a:txBody>
                  <a:tcPr marL="121920" marR="121920" marT="60960" marB="6096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9848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8 - CONCLUSÃO</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3" name="CaixaDeTexto 2">
            <a:extLst>
              <a:ext uri="{FF2B5EF4-FFF2-40B4-BE49-F238E27FC236}">
                <a16:creationId xmlns:a16="http://schemas.microsoft.com/office/drawing/2014/main" id="{83D21956-ED0C-5760-B09C-58AAE2623D5C}"/>
              </a:ext>
            </a:extLst>
          </p:cNvPr>
          <p:cNvSpPr txBox="1"/>
          <p:nvPr/>
        </p:nvSpPr>
        <p:spPr>
          <a:xfrm>
            <a:off x="719064" y="1172487"/>
            <a:ext cx="7858880" cy="3293209"/>
          </a:xfrm>
          <a:prstGeom prst="rect">
            <a:avLst/>
          </a:prstGeom>
          <a:noFill/>
        </p:spPr>
        <p:txBody>
          <a:bodyPr wrap="square">
            <a:spAutoFit/>
          </a:bodyPr>
          <a:lstStyle/>
          <a:p>
            <a:pPr algn="just"/>
            <a:r>
              <a:rPr lang="pt-BR" sz="1600" b="1" dirty="0"/>
              <a:t>PREVIC-Ranking de Estabilidade da Previdência Complementar-2023 &gt; Plano 1 com    patrimônio de cobertura de 102</a:t>
            </a:r>
            <a:r>
              <a:rPr lang="pt-BR" sz="1600" b="1" dirty="0">
                <a:solidFill>
                  <a:schemeClr val="tx1"/>
                </a:solidFill>
              </a:rPr>
              <a:t>% </a:t>
            </a:r>
            <a:r>
              <a:rPr lang="pt-BR" sz="1600" b="1" dirty="0"/>
              <a:t> em relação aos benefícios de sua responsabilidade até 2100,  final do Plano.</a:t>
            </a:r>
          </a:p>
          <a:p>
            <a:pPr marL="0" indent="0" algn="just">
              <a:buNone/>
            </a:pPr>
            <a:endParaRPr lang="pt-BR" sz="1600" b="1" dirty="0"/>
          </a:p>
          <a:p>
            <a:pPr marL="0" indent="0">
              <a:buNone/>
            </a:pPr>
            <a:r>
              <a:rPr lang="pt-BR" sz="1600" b="1" dirty="0"/>
              <a:t>Plano 1 &gt; 125º. lugar  entre os Fundos de Pensão BD, com índice de solvência de 102%.</a:t>
            </a:r>
          </a:p>
          <a:p>
            <a:pPr marL="0" indent="0">
              <a:buNone/>
            </a:pPr>
            <a:endParaRPr lang="pt-BR" sz="1600" b="1" dirty="0"/>
          </a:p>
          <a:p>
            <a:pPr marL="0" indent="0" algn="just">
              <a:buNone/>
            </a:pPr>
            <a:r>
              <a:rPr lang="pt-BR" sz="1600" b="1" dirty="0"/>
              <a:t>Quanto maior for o Índice de Solvência o Plano estará mais distante do equacionamento de déficits e mais próximo de distribuir superávits.</a:t>
            </a:r>
          </a:p>
          <a:p>
            <a:pPr marL="0" indent="0" algn="just">
              <a:buNone/>
            </a:pPr>
            <a:endParaRPr lang="pt-BR" sz="1600" b="1" dirty="0"/>
          </a:p>
          <a:p>
            <a:pPr marL="0" indent="0" algn="just">
              <a:buNone/>
            </a:pPr>
            <a:r>
              <a:rPr lang="pt-BR" sz="1600" b="1" dirty="0"/>
              <a:t>Esta posição intermediária é reflexo direto da qualidade da Gestão dos Investimentos do Plano 1 nos últimos anos.</a:t>
            </a:r>
          </a:p>
          <a:p>
            <a:pPr marL="0" indent="0" algn="just">
              <a:buNone/>
            </a:pPr>
            <a:r>
              <a:rPr lang="pt-BR" sz="1600" b="1" dirty="0"/>
              <a:t>  </a:t>
            </a:r>
          </a:p>
        </p:txBody>
      </p:sp>
    </p:spTree>
    <p:extLst>
      <p:ext uri="{BB962C8B-B14F-4D97-AF65-F5344CB8AC3E}">
        <p14:creationId xmlns:p14="http://schemas.microsoft.com/office/powerpoint/2010/main" val="2715348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endParaRPr lang="pt-BR" sz="2000" b="1" dirty="0"/>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2" name="Espaço Reservado para Conteúdo 2">
            <a:extLst>
              <a:ext uri="{FF2B5EF4-FFF2-40B4-BE49-F238E27FC236}">
                <a16:creationId xmlns:a16="http://schemas.microsoft.com/office/drawing/2014/main" id="{158B13D1-7C1C-0290-295E-50FB42264EC3}"/>
              </a:ext>
            </a:extLst>
          </p:cNvPr>
          <p:cNvSpPr txBox="1">
            <a:spLocks/>
          </p:cNvSpPr>
          <p:nvPr/>
        </p:nvSpPr>
        <p:spPr>
          <a:xfrm>
            <a:off x="343926" y="993240"/>
            <a:ext cx="7870641" cy="424847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indent="0" algn="just">
              <a:buFont typeface="Inter-Regular"/>
              <a:buNone/>
            </a:pPr>
            <a:r>
              <a:rPr lang="pt-BR" sz="1400" b="1" dirty="0"/>
              <a:t>FONTES:</a:t>
            </a:r>
          </a:p>
          <a:p>
            <a:pPr algn="just"/>
            <a:r>
              <a:rPr lang="pt-BR" sz="1400" b="1" dirty="0"/>
              <a:t>Relatórios Anuais da PREVI 2015 a 2022</a:t>
            </a:r>
          </a:p>
          <a:p>
            <a:pPr algn="just"/>
            <a:r>
              <a:rPr lang="pt-BR" sz="1400" b="1" dirty="0"/>
              <a:t>Site - PREVI - Prestação de Contas - Prestações Diversas -     Demonstrativos de Investimentos 2020 e 2021</a:t>
            </a:r>
          </a:p>
          <a:p>
            <a:pPr algn="just"/>
            <a:r>
              <a:rPr lang="pt-BR" sz="1400" b="1" dirty="0"/>
              <a:t>Site - PREVI - Prestação de Contas -  Painel PREVI - Plano 1 e PREVI Futuro  </a:t>
            </a:r>
          </a:p>
          <a:p>
            <a:pPr algn="just"/>
            <a:r>
              <a:rPr lang="pt-BR" sz="1400" b="1" dirty="0"/>
              <a:t>Site – PREVIC – Relatório de Estabilidade da Previdência Complementar dos anos de 2022  e 2023</a:t>
            </a:r>
          </a:p>
          <a:p>
            <a:pPr marL="0" indent="0" algn="just">
              <a:buFont typeface="Inter-Regular"/>
              <a:buNone/>
            </a:pPr>
            <a:endParaRPr lang="pt-BR" sz="1400" b="1" dirty="0"/>
          </a:p>
          <a:p>
            <a:pPr marL="0" indent="0" algn="just">
              <a:buFont typeface="Inter-Regular"/>
              <a:buNone/>
            </a:pPr>
            <a:r>
              <a:rPr lang="pt-BR" sz="1400" b="1" dirty="0"/>
              <a:t>AFABB-DF – Associação dos Funcionários, Aposentados e Pensionistas do BB no DF</a:t>
            </a:r>
          </a:p>
          <a:p>
            <a:pPr marL="0" indent="0" algn="just">
              <a:buFont typeface="Inter-Regular"/>
              <a:buNone/>
            </a:pPr>
            <a:r>
              <a:rPr lang="pt-BR" sz="1400" b="1" dirty="0"/>
              <a:t>DIAAP – Diretoria de Assuntos Assistenciais e Previdenciários</a:t>
            </a:r>
          </a:p>
          <a:p>
            <a:pPr marL="0" indent="0" algn="just">
              <a:buFont typeface="Inter-Regular"/>
              <a:buNone/>
            </a:pPr>
            <a:r>
              <a:rPr lang="pt-BR" sz="1400" b="1" dirty="0"/>
              <a:t>Mário Simões Tavares</a:t>
            </a:r>
          </a:p>
          <a:p>
            <a:pPr marL="0" indent="0" algn="just">
              <a:buFont typeface="Inter-Regular"/>
              <a:buNone/>
            </a:pPr>
            <a:r>
              <a:rPr lang="pt-BR" sz="1400" b="1" dirty="0"/>
              <a:t>afabbdf@afabbdf.org.br</a:t>
            </a:r>
            <a:r>
              <a:rPr lang="pt-BR" sz="1800" b="1" dirty="0"/>
              <a:t> </a:t>
            </a:r>
            <a:endParaRPr lang="pt-BR" sz="1900" b="1" dirty="0"/>
          </a:p>
        </p:txBody>
      </p:sp>
    </p:spTree>
    <p:extLst>
      <p:ext uri="{BB962C8B-B14F-4D97-AF65-F5344CB8AC3E}">
        <p14:creationId xmlns:p14="http://schemas.microsoft.com/office/powerpoint/2010/main" val="4170565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2"/>
          <p:cNvSpPr txBox="1">
            <a:spLocks noGrp="1"/>
          </p:cNvSpPr>
          <p:nvPr>
            <p:ph type="title" idx="4294967295"/>
          </p:nvPr>
        </p:nvSpPr>
        <p:spPr>
          <a:xfrm>
            <a:off x="2327403" y="3394023"/>
            <a:ext cx="6424709" cy="812400"/>
          </a:xfrm>
          <a:prstGeom prst="rect">
            <a:avLst/>
          </a:prstGeom>
        </p:spPr>
        <p:txBody>
          <a:bodyPr spcFirstLastPara="1" wrap="square" lIns="0" tIns="0" rIns="0" bIns="0" anchor="b" anchorCtr="0">
            <a:noAutofit/>
          </a:bodyPr>
          <a:lstStyle/>
          <a:p>
            <a:pPr marL="0" lvl="0" indent="0" algn="l" rtl="0">
              <a:spcBef>
                <a:spcPts val="0"/>
              </a:spcBef>
              <a:spcAft>
                <a:spcPts val="0"/>
              </a:spcAft>
              <a:buNone/>
            </a:pPr>
            <a:br>
              <a:rPr lang="pt-BR" sz="6000" dirty="0">
                <a:solidFill>
                  <a:schemeClr val="lt1"/>
                </a:solidFill>
              </a:rPr>
            </a:br>
            <a:r>
              <a:rPr lang="pt-BR" sz="6000" dirty="0">
                <a:solidFill>
                  <a:schemeClr val="lt1"/>
                </a:solidFill>
              </a:rPr>
              <a:t>OBRIGADO </a:t>
            </a:r>
            <a:br>
              <a:rPr lang="pt-BR" sz="6000" dirty="0">
                <a:solidFill>
                  <a:schemeClr val="lt1"/>
                </a:solidFill>
              </a:rPr>
            </a:br>
            <a:r>
              <a:rPr lang="pt-BR" sz="4800" dirty="0">
                <a:solidFill>
                  <a:schemeClr val="lt1"/>
                </a:solidFill>
              </a:rPr>
              <a:t>Sessão de perguntas e respostas</a:t>
            </a:r>
            <a:endParaRPr sz="6000" dirty="0">
              <a:solidFill>
                <a:schemeClr val="lt1"/>
              </a:solidFill>
            </a:endParaRPr>
          </a:p>
        </p:txBody>
      </p:sp>
      <p:sp>
        <p:nvSpPr>
          <p:cNvPr id="144" name="Google Shape;144;p22"/>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38</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98258" y="204180"/>
            <a:ext cx="8449084" cy="59507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dirty="0"/>
              <a:t>1. Visão Macro – Investimentos – Plano 1 e Previ Futuro em 31.08.23.</a:t>
            </a:r>
            <a:br>
              <a:rPr lang="en" sz="2000" dirty="0"/>
            </a:br>
            <a:endParaRPr sz="2000" dirty="0"/>
          </a:p>
        </p:txBody>
      </p:sp>
      <p:sp>
        <p:nvSpPr>
          <p:cNvPr id="93" name="Google Shape;93;p17"/>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aphicFrame>
        <p:nvGraphicFramePr>
          <p:cNvPr id="4" name="Tabela 3">
            <a:extLst>
              <a:ext uri="{FF2B5EF4-FFF2-40B4-BE49-F238E27FC236}">
                <a16:creationId xmlns:a16="http://schemas.microsoft.com/office/drawing/2014/main" id="{692CC711-964B-716C-5345-590041A970DA}"/>
              </a:ext>
            </a:extLst>
          </p:cNvPr>
          <p:cNvGraphicFramePr>
            <a:graphicFrameLocks noGrp="1"/>
          </p:cNvGraphicFramePr>
          <p:nvPr>
            <p:extLst>
              <p:ext uri="{D42A27DB-BD31-4B8C-83A1-F6EECF244321}">
                <p14:modId xmlns:p14="http://schemas.microsoft.com/office/powerpoint/2010/main" val="495895318"/>
              </p:ext>
            </p:extLst>
          </p:nvPr>
        </p:nvGraphicFramePr>
        <p:xfrm>
          <a:off x="101602" y="697237"/>
          <a:ext cx="9042398" cy="4366567"/>
        </p:xfrm>
        <a:graphic>
          <a:graphicData uri="http://schemas.openxmlformats.org/drawingml/2006/table">
            <a:tbl>
              <a:tblPr firstRow="1" bandRow="1">
                <a:tableStyleId>{5C22544A-7EE6-4342-B048-85BDC9FD1C3A}</a:tableStyleId>
              </a:tblPr>
              <a:tblGrid>
                <a:gridCol w="2653631">
                  <a:extLst>
                    <a:ext uri="{9D8B030D-6E8A-4147-A177-3AD203B41FA5}">
                      <a16:colId xmlns:a16="http://schemas.microsoft.com/office/drawing/2014/main" val="20000"/>
                    </a:ext>
                  </a:extLst>
                </a:gridCol>
                <a:gridCol w="1058779">
                  <a:extLst>
                    <a:ext uri="{9D8B030D-6E8A-4147-A177-3AD203B41FA5}">
                      <a16:colId xmlns:a16="http://schemas.microsoft.com/office/drawing/2014/main" val="20003"/>
                    </a:ext>
                  </a:extLst>
                </a:gridCol>
                <a:gridCol w="709863">
                  <a:extLst>
                    <a:ext uri="{9D8B030D-6E8A-4147-A177-3AD203B41FA5}">
                      <a16:colId xmlns:a16="http://schemas.microsoft.com/office/drawing/2014/main" val="20002"/>
                    </a:ext>
                  </a:extLst>
                </a:gridCol>
                <a:gridCol w="1419726">
                  <a:extLst>
                    <a:ext uri="{9D8B030D-6E8A-4147-A177-3AD203B41FA5}">
                      <a16:colId xmlns:a16="http://schemas.microsoft.com/office/drawing/2014/main" val="20005"/>
                    </a:ext>
                  </a:extLst>
                </a:gridCol>
                <a:gridCol w="1003163">
                  <a:extLst>
                    <a:ext uri="{9D8B030D-6E8A-4147-A177-3AD203B41FA5}">
                      <a16:colId xmlns:a16="http://schemas.microsoft.com/office/drawing/2014/main" val="20004"/>
                    </a:ext>
                  </a:extLst>
                </a:gridCol>
                <a:gridCol w="855644">
                  <a:extLst>
                    <a:ext uri="{9D8B030D-6E8A-4147-A177-3AD203B41FA5}">
                      <a16:colId xmlns:a16="http://schemas.microsoft.com/office/drawing/2014/main" val="20006"/>
                    </a:ext>
                  </a:extLst>
                </a:gridCol>
                <a:gridCol w="1341592">
                  <a:extLst>
                    <a:ext uri="{9D8B030D-6E8A-4147-A177-3AD203B41FA5}">
                      <a16:colId xmlns:a16="http://schemas.microsoft.com/office/drawing/2014/main" val="20007"/>
                    </a:ext>
                  </a:extLst>
                </a:gridCol>
              </a:tblGrid>
              <a:tr h="335567">
                <a:tc rowSpan="2">
                  <a:txBody>
                    <a:bodyPr/>
                    <a:lstStyle/>
                    <a:p>
                      <a:pPr algn="ctr"/>
                      <a:endParaRPr lang="pt-BR" sz="1600" dirty="0">
                        <a:solidFill>
                          <a:schemeClr val="tx1"/>
                        </a:solidFill>
                      </a:endParaRPr>
                    </a:p>
                    <a:p>
                      <a:pPr algn="ctr"/>
                      <a:r>
                        <a:rPr lang="pt-BR" sz="1600" dirty="0">
                          <a:solidFill>
                            <a:schemeClr val="tx1"/>
                          </a:solidFill>
                        </a:rPr>
                        <a:t>INVESTIMENTOS</a:t>
                      </a:r>
                    </a:p>
                  </a:txBody>
                  <a:tcPr>
                    <a:solidFill>
                      <a:schemeClr val="accent1">
                        <a:lumMod val="60000"/>
                        <a:lumOff val="40000"/>
                      </a:schemeClr>
                    </a:solidFill>
                  </a:tcPr>
                </a:tc>
                <a:tc gridSpan="3">
                  <a:txBody>
                    <a:bodyPr/>
                    <a:lstStyle/>
                    <a:p>
                      <a:pPr algn="ctr"/>
                      <a:r>
                        <a:rPr lang="pt-BR" sz="1600" dirty="0">
                          <a:solidFill>
                            <a:schemeClr val="tx1"/>
                          </a:solidFill>
                        </a:rPr>
                        <a:t>PLANO 1</a:t>
                      </a:r>
                    </a:p>
                  </a:txBody>
                  <a:tcPr>
                    <a:solidFill>
                      <a:schemeClr val="accent1">
                        <a:lumMod val="60000"/>
                        <a:lumOff val="40000"/>
                      </a:schemeClr>
                    </a:solidFill>
                  </a:tcPr>
                </a:tc>
                <a:tc hMerge="1">
                  <a:txBody>
                    <a:bodyPr/>
                    <a:lstStyle/>
                    <a:p>
                      <a:pPr algn="ctr"/>
                      <a:endParaRPr lang="pt-BR" sz="1600" dirty="0">
                        <a:solidFill>
                          <a:schemeClr val="tx1"/>
                        </a:solidFill>
                      </a:endParaRPr>
                    </a:p>
                  </a:txBody>
                  <a:tcPr/>
                </a:tc>
                <a:tc hMerge="1">
                  <a:txBody>
                    <a:bodyPr/>
                    <a:lstStyle/>
                    <a:p>
                      <a:pPr algn="ctr"/>
                      <a:endParaRPr lang="pt-BR" sz="1600" dirty="0">
                        <a:solidFill>
                          <a:schemeClr val="tx1"/>
                        </a:solidFill>
                      </a:endParaRPr>
                    </a:p>
                  </a:txBody>
                  <a:tcPr>
                    <a:solidFill>
                      <a:schemeClr val="accent1">
                        <a:lumMod val="60000"/>
                        <a:lumOff val="40000"/>
                      </a:schemeClr>
                    </a:solidFill>
                  </a:tcPr>
                </a:tc>
                <a:tc gridSpan="3">
                  <a:txBody>
                    <a:bodyPr/>
                    <a:lstStyle/>
                    <a:p>
                      <a:pPr algn="ctr"/>
                      <a:r>
                        <a:rPr lang="pt-BR" sz="1600" dirty="0">
                          <a:solidFill>
                            <a:schemeClr val="tx1"/>
                          </a:solidFill>
                        </a:rPr>
                        <a:t>PREVI FUTURO</a:t>
                      </a:r>
                    </a:p>
                  </a:txBody>
                  <a:tcPr>
                    <a:solidFill>
                      <a:schemeClr val="accent1">
                        <a:lumMod val="60000"/>
                        <a:lumOff val="40000"/>
                      </a:schemeClr>
                    </a:solidFill>
                  </a:tcPr>
                </a:tc>
                <a:tc hMerge="1">
                  <a:txBody>
                    <a:bodyPr/>
                    <a:lstStyle/>
                    <a:p>
                      <a:pPr algn="ctr"/>
                      <a:endParaRPr lang="pt-BR" sz="1600" dirty="0">
                        <a:solidFill>
                          <a:schemeClr val="tx1"/>
                        </a:solidFill>
                      </a:endParaRPr>
                    </a:p>
                  </a:txBody>
                  <a:tcPr/>
                </a:tc>
                <a:tc hMerge="1">
                  <a:txBody>
                    <a:bodyPr/>
                    <a:lstStyle/>
                    <a:p>
                      <a:pPr algn="ctr"/>
                      <a:endParaRPr lang="pt-BR" sz="160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0000"/>
                  </a:ext>
                </a:extLst>
              </a:tr>
              <a:tr h="335567">
                <a:tc vMerge="1">
                  <a:txBody>
                    <a:bodyPr/>
                    <a:lstStyle/>
                    <a:p>
                      <a:pPr algn="ctr"/>
                      <a:endParaRPr lang="pt-BR" sz="1600" b="1" dirty="0">
                        <a:solidFill>
                          <a:schemeClr val="tx1"/>
                        </a:solidFill>
                      </a:endParaRPr>
                    </a:p>
                  </a:txBody>
                  <a:tcPr>
                    <a:solidFill>
                      <a:schemeClr val="accent1">
                        <a:lumMod val="60000"/>
                        <a:lumOff val="40000"/>
                      </a:schemeClr>
                    </a:solidFill>
                  </a:tcPr>
                </a:tc>
                <a:tc>
                  <a:txBody>
                    <a:bodyPr/>
                    <a:lstStyle/>
                    <a:p>
                      <a:pPr algn="ctr"/>
                      <a:r>
                        <a:rPr lang="pt-BR" sz="1600" b="1" dirty="0">
                          <a:solidFill>
                            <a:schemeClr val="tx1"/>
                          </a:solidFill>
                        </a:rPr>
                        <a:t>VALOR</a:t>
                      </a:r>
                    </a:p>
                  </a:txBody>
                  <a:tcPr>
                    <a:solidFill>
                      <a:schemeClr val="accent1">
                        <a:lumMod val="60000"/>
                        <a:lumOff val="40000"/>
                      </a:schemeClr>
                    </a:solidFill>
                  </a:tcPr>
                </a:tc>
                <a:tc>
                  <a:txBody>
                    <a:bodyPr/>
                    <a:lstStyle/>
                    <a:p>
                      <a:pPr algn="ctr"/>
                      <a:r>
                        <a:rPr lang="pt-BR" sz="1600" b="1" dirty="0">
                          <a:solidFill>
                            <a:schemeClr val="tx1"/>
                          </a:solidFill>
                        </a:rPr>
                        <a:t>%</a:t>
                      </a:r>
                    </a:p>
                  </a:txBody>
                  <a:tcPr>
                    <a:solidFill>
                      <a:schemeClr val="accent1">
                        <a:lumMod val="60000"/>
                        <a:lumOff val="40000"/>
                      </a:schemeClr>
                    </a:solidFill>
                  </a:tcPr>
                </a:tc>
                <a:tc>
                  <a:txBody>
                    <a:bodyPr/>
                    <a:lstStyle/>
                    <a:p>
                      <a:pPr algn="ctr"/>
                      <a:r>
                        <a:rPr lang="pt-BR" sz="1600" b="1" dirty="0">
                          <a:solidFill>
                            <a:schemeClr val="tx1"/>
                          </a:solidFill>
                        </a:rPr>
                        <a:t>RENTAB.%</a:t>
                      </a:r>
                    </a:p>
                  </a:txBody>
                  <a:tcPr>
                    <a:solidFill>
                      <a:schemeClr val="accent1">
                        <a:lumMod val="60000"/>
                        <a:lumOff val="40000"/>
                      </a:schemeClr>
                    </a:solidFill>
                  </a:tcPr>
                </a:tc>
                <a:tc>
                  <a:txBody>
                    <a:bodyPr/>
                    <a:lstStyle/>
                    <a:p>
                      <a:pPr algn="ctr"/>
                      <a:r>
                        <a:rPr lang="pt-BR" sz="1600" b="1" dirty="0">
                          <a:solidFill>
                            <a:schemeClr val="tx1"/>
                          </a:solidFill>
                        </a:rPr>
                        <a:t>VALOR</a:t>
                      </a:r>
                    </a:p>
                  </a:txBody>
                  <a:tcPr>
                    <a:solidFill>
                      <a:schemeClr val="accent1">
                        <a:lumMod val="60000"/>
                        <a:lumOff val="40000"/>
                      </a:schemeClr>
                    </a:solidFill>
                  </a:tcPr>
                </a:tc>
                <a:tc>
                  <a:txBody>
                    <a:bodyPr/>
                    <a:lstStyle/>
                    <a:p>
                      <a:pPr algn="ctr"/>
                      <a:r>
                        <a:rPr lang="pt-BR" sz="1600" b="1" dirty="0">
                          <a:solidFill>
                            <a:schemeClr val="tx1"/>
                          </a:solidFill>
                        </a:rPr>
                        <a:t>%</a:t>
                      </a:r>
                    </a:p>
                  </a:txBody>
                  <a:tcPr>
                    <a:solidFill>
                      <a:schemeClr val="accent1">
                        <a:lumMod val="60000"/>
                        <a:lumOff val="40000"/>
                      </a:schemeClr>
                    </a:solidFill>
                  </a:tcPr>
                </a:tc>
                <a:tc>
                  <a:txBody>
                    <a:bodyPr/>
                    <a:lstStyle/>
                    <a:p>
                      <a:pPr algn="ctr"/>
                      <a:r>
                        <a:rPr lang="pt-BR" sz="1600" b="1" dirty="0">
                          <a:solidFill>
                            <a:schemeClr val="tx1"/>
                          </a:solidFill>
                        </a:rPr>
                        <a:t>RENTAB.%</a:t>
                      </a:r>
                    </a:p>
                  </a:txBody>
                  <a:tcPr>
                    <a:solidFill>
                      <a:schemeClr val="accent1">
                        <a:lumMod val="60000"/>
                        <a:lumOff val="40000"/>
                      </a:schemeClr>
                    </a:solidFill>
                  </a:tcPr>
                </a:tc>
                <a:extLst>
                  <a:ext uri="{0D108BD9-81ED-4DB2-BD59-A6C34878D82A}">
                    <a16:rowId xmlns:a16="http://schemas.microsoft.com/office/drawing/2014/main" val="10003"/>
                  </a:ext>
                </a:extLst>
              </a:tr>
              <a:tr h="335567">
                <a:tc>
                  <a:txBody>
                    <a:bodyPr/>
                    <a:lstStyle/>
                    <a:p>
                      <a:pPr algn="l"/>
                      <a:r>
                        <a:rPr lang="pt-BR" sz="1600" b="1" dirty="0"/>
                        <a:t>RENDA FIXA </a:t>
                      </a:r>
                    </a:p>
                  </a:txBody>
                  <a:tcPr/>
                </a:tc>
                <a:tc>
                  <a:txBody>
                    <a:bodyPr/>
                    <a:lstStyle/>
                    <a:p>
                      <a:pPr marR="85725" algn="r">
                        <a:lnSpc>
                          <a:spcPct val="100000"/>
                        </a:lnSpc>
                        <a:spcBef>
                          <a:spcPts val="330"/>
                        </a:spcBef>
                      </a:pPr>
                      <a:r>
                        <a:rPr sz="1600" b="1" spc="-105" dirty="0">
                          <a:latin typeface="+mj-lt"/>
                          <a:cs typeface="Tahoma"/>
                        </a:rPr>
                        <a:t>135.</a:t>
                      </a:r>
                      <a:r>
                        <a:rPr lang="pt-BR" sz="1600" b="1" spc="-105" dirty="0">
                          <a:latin typeface="+mj-lt"/>
                          <a:cs typeface="Tahoma"/>
                        </a:rPr>
                        <a:t>857</a:t>
                      </a:r>
                      <a:endParaRPr sz="1600" dirty="0">
                        <a:latin typeface="+mj-lt"/>
                        <a:cs typeface="Tahoma"/>
                      </a:endParaRPr>
                    </a:p>
                  </a:txBody>
                  <a:tcPr marL="0" marR="0" marT="41910" marB="0"/>
                </a:tc>
                <a:tc>
                  <a:txBody>
                    <a:bodyPr/>
                    <a:lstStyle/>
                    <a:p>
                      <a:pPr marR="83820" algn="r">
                        <a:lnSpc>
                          <a:spcPct val="100000"/>
                        </a:lnSpc>
                        <a:spcBef>
                          <a:spcPts val="330"/>
                        </a:spcBef>
                      </a:pPr>
                      <a:r>
                        <a:rPr sz="1600" b="1" spc="-100" dirty="0">
                          <a:solidFill>
                            <a:srgbClr val="232852"/>
                          </a:solidFill>
                          <a:latin typeface="+mj-lt"/>
                          <a:cs typeface="Tahoma"/>
                        </a:rPr>
                        <a:t>60,</a:t>
                      </a:r>
                      <a:r>
                        <a:rPr lang="pt-BR" sz="1600" b="1" spc="-100" dirty="0">
                          <a:solidFill>
                            <a:srgbClr val="232852"/>
                          </a:solidFill>
                          <a:latin typeface="+mj-lt"/>
                          <a:cs typeface="Tahoma"/>
                        </a:rPr>
                        <a:t>9</a:t>
                      </a:r>
                      <a:endParaRPr sz="1600" dirty="0">
                        <a:latin typeface="+mj-lt"/>
                        <a:cs typeface="Tahoma"/>
                      </a:endParaRPr>
                    </a:p>
                  </a:txBody>
                  <a:tcPr marL="0" marR="0" marT="41910" marB="0"/>
                </a:tc>
                <a:tc>
                  <a:txBody>
                    <a:bodyPr/>
                    <a:lstStyle/>
                    <a:p>
                      <a:pPr marR="81915" algn="r">
                        <a:lnSpc>
                          <a:spcPct val="100000"/>
                        </a:lnSpc>
                        <a:spcBef>
                          <a:spcPts val="330"/>
                        </a:spcBef>
                      </a:pPr>
                      <a:r>
                        <a:rPr sz="1600" b="1" spc="-100" dirty="0">
                          <a:latin typeface="+mj-lt"/>
                          <a:cs typeface="Tahoma"/>
                        </a:rPr>
                        <a:t>7,</a:t>
                      </a:r>
                      <a:r>
                        <a:rPr lang="pt-BR" sz="1600" b="1" spc="-100" dirty="0">
                          <a:latin typeface="+mj-lt"/>
                          <a:cs typeface="Tahoma"/>
                        </a:rPr>
                        <a:t>74</a:t>
                      </a:r>
                      <a:endParaRPr sz="1600" dirty="0">
                        <a:latin typeface="+mj-lt"/>
                        <a:cs typeface="Tahoma"/>
                      </a:endParaRPr>
                    </a:p>
                  </a:txBody>
                  <a:tcPr marL="0" marR="0" marT="41910" marB="0"/>
                </a:tc>
                <a:tc>
                  <a:txBody>
                    <a:bodyPr/>
                    <a:lstStyle/>
                    <a:p>
                      <a:pPr marR="81915" algn="r">
                        <a:lnSpc>
                          <a:spcPct val="100000"/>
                        </a:lnSpc>
                        <a:spcBef>
                          <a:spcPts val="320"/>
                        </a:spcBef>
                      </a:pPr>
                      <a:r>
                        <a:rPr sz="1600" b="1" spc="-175" dirty="0">
                          <a:solidFill>
                            <a:srgbClr val="182D39"/>
                          </a:solidFill>
                          <a:latin typeface="Arial "/>
                          <a:cs typeface="Arial"/>
                        </a:rPr>
                        <a:t>20.</a:t>
                      </a:r>
                      <a:r>
                        <a:rPr lang="pt-BR" sz="1600" b="1" spc="-175" dirty="0">
                          <a:solidFill>
                            <a:srgbClr val="182D39"/>
                          </a:solidFill>
                          <a:latin typeface="Arial "/>
                          <a:cs typeface="Arial"/>
                        </a:rPr>
                        <a:t>600</a:t>
                      </a:r>
                      <a:endParaRPr sz="1600" dirty="0">
                        <a:latin typeface="Arial "/>
                        <a:cs typeface="Arial"/>
                      </a:endParaRPr>
                    </a:p>
                  </a:txBody>
                  <a:tcPr marL="0" marR="0" marT="40640" marB="0"/>
                </a:tc>
                <a:tc>
                  <a:txBody>
                    <a:bodyPr/>
                    <a:lstStyle/>
                    <a:p>
                      <a:pPr marR="80010" algn="r">
                        <a:lnSpc>
                          <a:spcPct val="100000"/>
                        </a:lnSpc>
                        <a:spcBef>
                          <a:spcPts val="320"/>
                        </a:spcBef>
                      </a:pPr>
                      <a:r>
                        <a:rPr sz="1600" b="1" spc="-165" dirty="0">
                          <a:solidFill>
                            <a:srgbClr val="182D39"/>
                          </a:solidFill>
                          <a:latin typeface="Arial "/>
                          <a:cs typeface="Arial"/>
                        </a:rPr>
                        <a:t>6</a:t>
                      </a:r>
                      <a:r>
                        <a:rPr lang="pt-BR" sz="1600" b="1" spc="-165" dirty="0">
                          <a:solidFill>
                            <a:srgbClr val="182D39"/>
                          </a:solidFill>
                          <a:latin typeface="Arial "/>
                          <a:cs typeface="Arial"/>
                        </a:rPr>
                        <a:t>9,1</a:t>
                      </a:r>
                      <a:endParaRPr sz="1600" dirty="0">
                        <a:latin typeface="Arial "/>
                        <a:cs typeface="Arial"/>
                      </a:endParaRPr>
                    </a:p>
                  </a:txBody>
                  <a:tcPr marL="0" marR="0" marT="40640" marB="0"/>
                </a:tc>
                <a:tc>
                  <a:txBody>
                    <a:bodyPr/>
                    <a:lstStyle/>
                    <a:p>
                      <a:pPr marR="80010" algn="r">
                        <a:lnSpc>
                          <a:spcPct val="100000"/>
                        </a:lnSpc>
                        <a:spcBef>
                          <a:spcPts val="295"/>
                        </a:spcBef>
                      </a:pPr>
                      <a:r>
                        <a:rPr sz="1600" b="1" spc="40" dirty="0">
                          <a:solidFill>
                            <a:srgbClr val="182D39"/>
                          </a:solidFill>
                          <a:latin typeface="Arial "/>
                          <a:cs typeface="Calibri"/>
                        </a:rPr>
                        <a:t>11,</a:t>
                      </a:r>
                      <a:r>
                        <a:rPr lang="pt-BR" sz="1600" b="1" spc="40" dirty="0">
                          <a:solidFill>
                            <a:srgbClr val="182D39"/>
                          </a:solidFill>
                          <a:latin typeface="Arial "/>
                          <a:cs typeface="Calibri"/>
                        </a:rPr>
                        <a:t>19</a:t>
                      </a:r>
                      <a:endParaRPr sz="1600" dirty="0">
                        <a:latin typeface="Arial "/>
                        <a:cs typeface="Calibri"/>
                      </a:endParaRPr>
                    </a:p>
                  </a:txBody>
                  <a:tcPr marL="0" marR="0" marT="37465" marB="0"/>
                </a:tc>
                <a:extLst>
                  <a:ext uri="{0D108BD9-81ED-4DB2-BD59-A6C34878D82A}">
                    <a16:rowId xmlns:a16="http://schemas.microsoft.com/office/drawing/2014/main" val="10001"/>
                  </a:ext>
                </a:extLst>
              </a:tr>
              <a:tr h="335567">
                <a:tc>
                  <a:txBody>
                    <a:bodyPr/>
                    <a:lstStyle/>
                    <a:p>
                      <a:pPr algn="l"/>
                      <a:r>
                        <a:rPr lang="pt-BR" sz="1600" b="1" dirty="0"/>
                        <a:t>RENDA VARIÁVEL</a:t>
                      </a:r>
                    </a:p>
                  </a:txBody>
                  <a:tcPr/>
                </a:tc>
                <a:tc>
                  <a:txBody>
                    <a:bodyPr/>
                    <a:lstStyle/>
                    <a:p>
                      <a:pPr marR="85725" algn="r">
                        <a:lnSpc>
                          <a:spcPct val="100000"/>
                        </a:lnSpc>
                        <a:spcBef>
                          <a:spcPts val="330"/>
                        </a:spcBef>
                      </a:pPr>
                      <a:r>
                        <a:rPr sz="1600" b="1" spc="-105" dirty="0">
                          <a:latin typeface="+mj-lt"/>
                          <a:cs typeface="Tahoma"/>
                        </a:rPr>
                        <a:t>6</a:t>
                      </a:r>
                      <a:r>
                        <a:rPr lang="pt-BR" sz="1600" b="1" spc="-105" dirty="0">
                          <a:latin typeface="+mj-lt"/>
                          <a:cs typeface="Tahoma"/>
                        </a:rPr>
                        <a:t>6.274</a:t>
                      </a:r>
                      <a:endParaRPr sz="1600" dirty="0">
                        <a:latin typeface="+mj-lt"/>
                        <a:cs typeface="Tahoma"/>
                      </a:endParaRPr>
                    </a:p>
                  </a:txBody>
                  <a:tcPr marL="0" marR="0" marT="41910" marB="0"/>
                </a:tc>
                <a:tc>
                  <a:txBody>
                    <a:bodyPr/>
                    <a:lstStyle/>
                    <a:p>
                      <a:pPr marR="83820" algn="r">
                        <a:lnSpc>
                          <a:spcPct val="100000"/>
                        </a:lnSpc>
                        <a:spcBef>
                          <a:spcPts val="330"/>
                        </a:spcBef>
                      </a:pPr>
                      <a:r>
                        <a:rPr lang="pt-BR" sz="1600" b="1" spc="-100" dirty="0">
                          <a:solidFill>
                            <a:srgbClr val="232852"/>
                          </a:solidFill>
                          <a:latin typeface="+mj-lt"/>
                          <a:cs typeface="Tahoma"/>
                        </a:rPr>
                        <a:t>29,</a:t>
                      </a:r>
                      <a:r>
                        <a:rPr sz="1600" b="1" spc="-100" dirty="0">
                          <a:solidFill>
                            <a:srgbClr val="232852"/>
                          </a:solidFill>
                          <a:latin typeface="+mj-lt"/>
                          <a:cs typeface="Tahoma"/>
                        </a:rPr>
                        <a:t>7</a:t>
                      </a:r>
                      <a:endParaRPr sz="1600" dirty="0">
                        <a:latin typeface="+mj-lt"/>
                        <a:cs typeface="Tahoma"/>
                      </a:endParaRPr>
                    </a:p>
                  </a:txBody>
                  <a:tcPr marL="0" marR="0" marT="41910" marB="0"/>
                </a:tc>
                <a:tc>
                  <a:txBody>
                    <a:bodyPr/>
                    <a:lstStyle/>
                    <a:p>
                      <a:pPr marR="81915" algn="r">
                        <a:lnSpc>
                          <a:spcPct val="100000"/>
                        </a:lnSpc>
                        <a:spcBef>
                          <a:spcPts val="330"/>
                        </a:spcBef>
                      </a:pPr>
                      <a:r>
                        <a:rPr lang="pt-BR" sz="1600" b="1" spc="-100" dirty="0">
                          <a:solidFill>
                            <a:srgbClr val="FF0000"/>
                          </a:solidFill>
                          <a:latin typeface="+mj-lt"/>
                          <a:cs typeface="Tahoma"/>
                        </a:rPr>
                        <a:t>-1,78</a:t>
                      </a:r>
                      <a:endParaRPr sz="1600" dirty="0">
                        <a:solidFill>
                          <a:srgbClr val="FF0000"/>
                        </a:solidFill>
                        <a:latin typeface="+mj-lt"/>
                        <a:cs typeface="Tahoma"/>
                      </a:endParaRPr>
                    </a:p>
                  </a:txBody>
                  <a:tcPr marL="0" marR="0" marT="41910" marB="0"/>
                </a:tc>
                <a:tc>
                  <a:txBody>
                    <a:bodyPr/>
                    <a:lstStyle/>
                    <a:p>
                      <a:pPr marR="82550" algn="r">
                        <a:lnSpc>
                          <a:spcPct val="100000"/>
                        </a:lnSpc>
                        <a:spcBef>
                          <a:spcPts val="325"/>
                        </a:spcBef>
                      </a:pPr>
                      <a:r>
                        <a:rPr sz="1600" b="1" spc="-170" dirty="0">
                          <a:solidFill>
                            <a:srgbClr val="182D39"/>
                          </a:solidFill>
                          <a:latin typeface="Arial "/>
                          <a:cs typeface="Arial"/>
                        </a:rPr>
                        <a:t>4.</a:t>
                      </a:r>
                      <a:r>
                        <a:rPr lang="pt-BR" sz="1600" b="1" spc="-170" dirty="0">
                          <a:solidFill>
                            <a:srgbClr val="182D39"/>
                          </a:solidFill>
                          <a:latin typeface="Arial "/>
                          <a:cs typeface="Arial"/>
                        </a:rPr>
                        <a:t>744</a:t>
                      </a:r>
                      <a:endParaRPr sz="1600" dirty="0">
                        <a:latin typeface="Arial "/>
                        <a:cs typeface="Arial"/>
                      </a:endParaRPr>
                    </a:p>
                  </a:txBody>
                  <a:tcPr marL="0" marR="0" marT="41275" marB="0"/>
                </a:tc>
                <a:tc>
                  <a:txBody>
                    <a:bodyPr/>
                    <a:lstStyle/>
                    <a:p>
                      <a:pPr marR="80010" algn="r">
                        <a:lnSpc>
                          <a:spcPct val="100000"/>
                        </a:lnSpc>
                        <a:spcBef>
                          <a:spcPts val="325"/>
                        </a:spcBef>
                      </a:pPr>
                      <a:r>
                        <a:rPr lang="pt-BR" sz="1600" b="1" spc="-165" dirty="0">
                          <a:solidFill>
                            <a:srgbClr val="182D39"/>
                          </a:solidFill>
                          <a:latin typeface="Arial "/>
                          <a:cs typeface="Arial"/>
                        </a:rPr>
                        <a:t>15,9</a:t>
                      </a:r>
                      <a:endParaRPr sz="1600" dirty="0">
                        <a:latin typeface="Arial "/>
                        <a:cs typeface="Arial"/>
                      </a:endParaRPr>
                    </a:p>
                  </a:txBody>
                  <a:tcPr marL="0" marR="0" marT="41275" marB="0"/>
                </a:tc>
                <a:tc>
                  <a:txBody>
                    <a:bodyPr/>
                    <a:lstStyle/>
                    <a:p>
                      <a:pPr marR="79375" algn="r">
                        <a:lnSpc>
                          <a:spcPct val="100000"/>
                        </a:lnSpc>
                        <a:spcBef>
                          <a:spcPts val="320"/>
                        </a:spcBef>
                      </a:pPr>
                      <a:r>
                        <a:rPr lang="pt-BR" sz="1600" b="1" spc="-170" dirty="0">
                          <a:solidFill>
                            <a:srgbClr val="182D39"/>
                          </a:solidFill>
                          <a:latin typeface="Arial "/>
                          <a:cs typeface="Arial"/>
                        </a:rPr>
                        <a:t>4,72</a:t>
                      </a:r>
                      <a:endParaRPr sz="1600" dirty="0">
                        <a:latin typeface="Arial "/>
                        <a:cs typeface="Arial"/>
                      </a:endParaRPr>
                    </a:p>
                  </a:txBody>
                  <a:tcPr marL="0" marR="0" marT="40640" marB="0"/>
                </a:tc>
                <a:extLst>
                  <a:ext uri="{0D108BD9-81ED-4DB2-BD59-A6C34878D82A}">
                    <a16:rowId xmlns:a16="http://schemas.microsoft.com/office/drawing/2014/main" val="10002"/>
                  </a:ext>
                </a:extLst>
              </a:tr>
              <a:tr h="335567">
                <a:tc>
                  <a:txBody>
                    <a:bodyPr/>
                    <a:lstStyle/>
                    <a:p>
                      <a:pPr algn="l"/>
                      <a:r>
                        <a:rPr lang="pt-BR" sz="1600" b="1" dirty="0"/>
                        <a:t>IMÓVEIS</a:t>
                      </a:r>
                    </a:p>
                  </a:txBody>
                  <a:tcPr/>
                </a:tc>
                <a:tc>
                  <a:txBody>
                    <a:bodyPr/>
                    <a:lstStyle/>
                    <a:p>
                      <a:pPr marR="85725" algn="r">
                        <a:lnSpc>
                          <a:spcPct val="100000"/>
                        </a:lnSpc>
                        <a:spcBef>
                          <a:spcPts val="330"/>
                        </a:spcBef>
                      </a:pPr>
                      <a:r>
                        <a:rPr sz="1600" b="1" spc="-105" dirty="0">
                          <a:latin typeface="+mj-lt"/>
                          <a:cs typeface="Tahoma"/>
                        </a:rPr>
                        <a:t>12.9</a:t>
                      </a:r>
                      <a:r>
                        <a:rPr lang="pt-BR" sz="1600" b="1" spc="-105" dirty="0">
                          <a:latin typeface="+mj-lt"/>
                          <a:cs typeface="Tahoma"/>
                        </a:rPr>
                        <a:t>99</a:t>
                      </a:r>
                      <a:endParaRPr sz="1600" dirty="0">
                        <a:latin typeface="+mj-lt"/>
                        <a:cs typeface="Tahoma"/>
                      </a:endParaRPr>
                    </a:p>
                  </a:txBody>
                  <a:tcPr marL="0" marR="0" marT="41910" marB="0"/>
                </a:tc>
                <a:tc>
                  <a:txBody>
                    <a:bodyPr/>
                    <a:lstStyle/>
                    <a:p>
                      <a:pPr marR="83820" algn="r">
                        <a:lnSpc>
                          <a:spcPct val="100000"/>
                        </a:lnSpc>
                        <a:spcBef>
                          <a:spcPts val="335"/>
                        </a:spcBef>
                      </a:pPr>
                      <a:r>
                        <a:rPr sz="1600" b="1" spc="-95" dirty="0">
                          <a:solidFill>
                            <a:srgbClr val="232852"/>
                          </a:solidFill>
                          <a:latin typeface="+mj-lt"/>
                          <a:cs typeface="Tahoma"/>
                        </a:rPr>
                        <a:t>5,</a:t>
                      </a:r>
                      <a:r>
                        <a:rPr lang="pt-BR" sz="1600" b="1" spc="-95" dirty="0">
                          <a:solidFill>
                            <a:srgbClr val="232852"/>
                          </a:solidFill>
                          <a:latin typeface="+mj-lt"/>
                          <a:cs typeface="Tahoma"/>
                        </a:rPr>
                        <a:t>8</a:t>
                      </a:r>
                      <a:endParaRPr sz="1600" dirty="0">
                        <a:latin typeface="+mj-lt"/>
                        <a:cs typeface="Tahoma"/>
                      </a:endParaRPr>
                    </a:p>
                  </a:txBody>
                  <a:tcPr marL="0" marR="0" marT="42545" marB="0"/>
                </a:tc>
                <a:tc>
                  <a:txBody>
                    <a:bodyPr/>
                    <a:lstStyle/>
                    <a:p>
                      <a:pPr marR="81915" algn="r">
                        <a:lnSpc>
                          <a:spcPct val="100000"/>
                        </a:lnSpc>
                        <a:spcBef>
                          <a:spcPts val="330"/>
                        </a:spcBef>
                      </a:pPr>
                      <a:r>
                        <a:rPr lang="pt-BR" sz="1600" b="1" spc="-100" dirty="0">
                          <a:latin typeface="+mj-lt"/>
                          <a:cs typeface="Tahoma"/>
                        </a:rPr>
                        <a:t>10,76</a:t>
                      </a:r>
                      <a:endParaRPr sz="1600" dirty="0">
                        <a:latin typeface="+mj-lt"/>
                        <a:cs typeface="Tahoma"/>
                      </a:endParaRPr>
                    </a:p>
                  </a:txBody>
                  <a:tcPr marL="0" marR="0" marT="41910" marB="0"/>
                </a:tc>
                <a:tc>
                  <a:txBody>
                    <a:bodyPr/>
                    <a:lstStyle/>
                    <a:p>
                      <a:pPr marR="83185" algn="r">
                        <a:lnSpc>
                          <a:spcPct val="100000"/>
                        </a:lnSpc>
                        <a:spcBef>
                          <a:spcPts val="325"/>
                        </a:spcBef>
                      </a:pPr>
                      <a:r>
                        <a:rPr sz="1600" b="1" spc="-190" dirty="0">
                          <a:solidFill>
                            <a:srgbClr val="182D39"/>
                          </a:solidFill>
                          <a:latin typeface="Arial "/>
                          <a:cs typeface="Arial"/>
                        </a:rPr>
                        <a:t>847</a:t>
                      </a:r>
                      <a:endParaRPr sz="1600" dirty="0">
                        <a:latin typeface="Arial "/>
                        <a:cs typeface="Arial"/>
                      </a:endParaRPr>
                    </a:p>
                  </a:txBody>
                  <a:tcPr marL="0" marR="0" marT="41275" marB="0"/>
                </a:tc>
                <a:tc>
                  <a:txBody>
                    <a:bodyPr/>
                    <a:lstStyle/>
                    <a:p>
                      <a:pPr marR="80645" algn="r">
                        <a:lnSpc>
                          <a:spcPct val="100000"/>
                        </a:lnSpc>
                        <a:spcBef>
                          <a:spcPts val="325"/>
                        </a:spcBef>
                      </a:pPr>
                      <a:r>
                        <a:rPr sz="1600" b="1" spc="-155" dirty="0">
                          <a:solidFill>
                            <a:srgbClr val="182D39"/>
                          </a:solidFill>
                          <a:latin typeface="Arial "/>
                          <a:cs typeface="Arial"/>
                        </a:rPr>
                        <a:t>2,8</a:t>
                      </a:r>
                      <a:endParaRPr sz="1600" dirty="0">
                        <a:latin typeface="Arial "/>
                        <a:cs typeface="Arial"/>
                      </a:endParaRPr>
                    </a:p>
                  </a:txBody>
                  <a:tcPr marL="0" marR="0" marT="41275" marB="0"/>
                </a:tc>
                <a:tc>
                  <a:txBody>
                    <a:bodyPr/>
                    <a:lstStyle/>
                    <a:p>
                      <a:pPr marR="79375" algn="r">
                        <a:lnSpc>
                          <a:spcPct val="100000"/>
                        </a:lnSpc>
                        <a:spcBef>
                          <a:spcPts val="320"/>
                        </a:spcBef>
                      </a:pPr>
                      <a:r>
                        <a:rPr sz="1600" b="1" spc="-170" dirty="0">
                          <a:solidFill>
                            <a:srgbClr val="182D39"/>
                          </a:solidFill>
                          <a:latin typeface="Arial "/>
                          <a:cs typeface="Arial"/>
                        </a:rPr>
                        <a:t>13,</a:t>
                      </a:r>
                      <a:r>
                        <a:rPr lang="pt-BR" sz="1600" b="1" spc="-170" dirty="0">
                          <a:solidFill>
                            <a:srgbClr val="182D39"/>
                          </a:solidFill>
                          <a:latin typeface="Arial "/>
                          <a:cs typeface="Arial"/>
                        </a:rPr>
                        <a:t>91</a:t>
                      </a:r>
                      <a:endParaRPr sz="1600" dirty="0">
                        <a:latin typeface="Arial "/>
                        <a:cs typeface="Arial"/>
                      </a:endParaRPr>
                    </a:p>
                  </a:txBody>
                  <a:tcPr marL="0" marR="0" marT="40640" marB="0"/>
                </a:tc>
                <a:extLst>
                  <a:ext uri="{0D108BD9-81ED-4DB2-BD59-A6C34878D82A}">
                    <a16:rowId xmlns:a16="http://schemas.microsoft.com/office/drawing/2014/main" val="10007"/>
                  </a:ext>
                </a:extLst>
              </a:tr>
              <a:tr h="579616">
                <a:tc>
                  <a:txBody>
                    <a:bodyPr/>
                    <a:lstStyle/>
                    <a:p>
                      <a:pPr algn="l"/>
                      <a:r>
                        <a:rPr lang="pt-BR" sz="1600" b="1" dirty="0"/>
                        <a:t>OPERAÇÕES COM PARTICIPANTES </a:t>
                      </a:r>
                    </a:p>
                  </a:txBody>
                  <a:tcPr/>
                </a:tc>
                <a:tc>
                  <a:txBody>
                    <a:bodyPr/>
                    <a:lstStyle/>
                    <a:p>
                      <a:pPr marR="85090" algn="r">
                        <a:lnSpc>
                          <a:spcPct val="100000"/>
                        </a:lnSpc>
                        <a:spcBef>
                          <a:spcPts val="335"/>
                        </a:spcBef>
                      </a:pPr>
                      <a:r>
                        <a:rPr sz="1600" b="1" spc="-105" dirty="0">
                          <a:latin typeface="+mj-lt"/>
                          <a:cs typeface="Tahoma"/>
                        </a:rPr>
                        <a:t>6.1</a:t>
                      </a:r>
                      <a:r>
                        <a:rPr lang="pt-BR" sz="1600" b="1" spc="-105" dirty="0">
                          <a:latin typeface="+mj-lt"/>
                          <a:cs typeface="Tahoma"/>
                        </a:rPr>
                        <a:t>30</a:t>
                      </a:r>
                      <a:endParaRPr sz="1600" dirty="0">
                        <a:latin typeface="+mj-lt"/>
                        <a:cs typeface="Tahoma"/>
                      </a:endParaRPr>
                    </a:p>
                  </a:txBody>
                  <a:tcPr marL="0" marR="0" marT="42545" marB="0"/>
                </a:tc>
                <a:tc>
                  <a:txBody>
                    <a:bodyPr/>
                    <a:lstStyle/>
                    <a:p>
                      <a:pPr marR="83820" algn="r">
                        <a:lnSpc>
                          <a:spcPct val="100000"/>
                        </a:lnSpc>
                        <a:spcBef>
                          <a:spcPts val="330"/>
                        </a:spcBef>
                      </a:pPr>
                      <a:r>
                        <a:rPr sz="1600" b="1" spc="-95" dirty="0">
                          <a:solidFill>
                            <a:srgbClr val="232852"/>
                          </a:solidFill>
                          <a:latin typeface="+mj-lt"/>
                          <a:cs typeface="Tahoma"/>
                        </a:rPr>
                        <a:t>2,7</a:t>
                      </a:r>
                      <a:endParaRPr sz="1600" dirty="0">
                        <a:latin typeface="+mj-lt"/>
                        <a:cs typeface="Tahoma"/>
                      </a:endParaRPr>
                    </a:p>
                  </a:txBody>
                  <a:tcPr marL="0" marR="0" marT="41910" marB="0"/>
                </a:tc>
                <a:tc>
                  <a:txBody>
                    <a:bodyPr/>
                    <a:lstStyle/>
                    <a:p>
                      <a:pPr marR="81915" algn="r">
                        <a:lnSpc>
                          <a:spcPct val="100000"/>
                        </a:lnSpc>
                        <a:spcBef>
                          <a:spcPts val="334"/>
                        </a:spcBef>
                      </a:pPr>
                      <a:r>
                        <a:rPr sz="1600" b="1" spc="-100" dirty="0">
                          <a:latin typeface="+mj-lt"/>
                          <a:cs typeface="Tahoma"/>
                        </a:rPr>
                        <a:t>6,</a:t>
                      </a:r>
                      <a:r>
                        <a:rPr lang="pt-BR" sz="1600" b="1" spc="-100" dirty="0">
                          <a:latin typeface="+mj-lt"/>
                          <a:cs typeface="Tahoma"/>
                        </a:rPr>
                        <a:t>58</a:t>
                      </a:r>
                      <a:endParaRPr sz="1600" dirty="0">
                        <a:latin typeface="+mj-lt"/>
                        <a:cs typeface="Tahoma"/>
                      </a:endParaRPr>
                    </a:p>
                  </a:txBody>
                  <a:tcPr marL="0" marR="0" marT="42544" marB="0"/>
                </a:tc>
                <a:tc>
                  <a:txBody>
                    <a:bodyPr/>
                    <a:lstStyle/>
                    <a:p>
                      <a:pPr marR="82550" algn="r">
                        <a:lnSpc>
                          <a:spcPct val="100000"/>
                        </a:lnSpc>
                        <a:spcBef>
                          <a:spcPts val="325"/>
                        </a:spcBef>
                      </a:pPr>
                      <a:r>
                        <a:rPr sz="1600" b="1" spc="-170" dirty="0">
                          <a:solidFill>
                            <a:srgbClr val="182D39"/>
                          </a:solidFill>
                          <a:latin typeface="Arial "/>
                          <a:cs typeface="Arial"/>
                        </a:rPr>
                        <a:t>3.0</a:t>
                      </a:r>
                      <a:r>
                        <a:rPr lang="pt-BR" sz="1600" b="1" spc="-170" dirty="0">
                          <a:solidFill>
                            <a:srgbClr val="182D39"/>
                          </a:solidFill>
                          <a:latin typeface="Arial "/>
                          <a:cs typeface="Arial"/>
                        </a:rPr>
                        <a:t>8</a:t>
                      </a:r>
                      <a:r>
                        <a:rPr sz="1600" b="1" spc="-170" dirty="0">
                          <a:solidFill>
                            <a:srgbClr val="182D39"/>
                          </a:solidFill>
                          <a:latin typeface="Arial "/>
                          <a:cs typeface="Arial"/>
                        </a:rPr>
                        <a:t>0</a:t>
                      </a:r>
                      <a:endParaRPr sz="1600" dirty="0">
                        <a:latin typeface="Arial "/>
                        <a:cs typeface="Arial"/>
                      </a:endParaRPr>
                    </a:p>
                  </a:txBody>
                  <a:tcPr marL="0" marR="0" marT="41275" marB="0"/>
                </a:tc>
                <a:tc>
                  <a:txBody>
                    <a:bodyPr/>
                    <a:lstStyle/>
                    <a:p>
                      <a:pPr marR="80010" algn="r">
                        <a:lnSpc>
                          <a:spcPct val="100000"/>
                        </a:lnSpc>
                        <a:spcBef>
                          <a:spcPts val="325"/>
                        </a:spcBef>
                      </a:pPr>
                      <a:r>
                        <a:rPr sz="1600" b="1" spc="-165" dirty="0">
                          <a:solidFill>
                            <a:srgbClr val="182D39"/>
                          </a:solidFill>
                          <a:latin typeface="Arial "/>
                          <a:cs typeface="Arial"/>
                        </a:rPr>
                        <a:t>10,</a:t>
                      </a:r>
                      <a:r>
                        <a:rPr lang="pt-BR" sz="1600" b="1" spc="-165" dirty="0">
                          <a:solidFill>
                            <a:srgbClr val="182D39"/>
                          </a:solidFill>
                          <a:latin typeface="Arial "/>
                          <a:cs typeface="Arial"/>
                        </a:rPr>
                        <a:t>4</a:t>
                      </a:r>
                      <a:endParaRPr sz="1600" dirty="0">
                        <a:latin typeface="Arial "/>
                        <a:cs typeface="Arial"/>
                      </a:endParaRPr>
                    </a:p>
                  </a:txBody>
                  <a:tcPr marL="0" marR="0" marT="41275" marB="0"/>
                </a:tc>
                <a:tc>
                  <a:txBody>
                    <a:bodyPr/>
                    <a:lstStyle/>
                    <a:p>
                      <a:pPr marR="79375" algn="r">
                        <a:lnSpc>
                          <a:spcPct val="100000"/>
                        </a:lnSpc>
                        <a:spcBef>
                          <a:spcPts val="325"/>
                        </a:spcBef>
                      </a:pPr>
                      <a:r>
                        <a:rPr sz="1600" b="1" spc="-165" dirty="0">
                          <a:solidFill>
                            <a:srgbClr val="182D39"/>
                          </a:solidFill>
                          <a:latin typeface="Arial "/>
                          <a:cs typeface="Arial"/>
                        </a:rPr>
                        <a:t>6,</a:t>
                      </a:r>
                      <a:r>
                        <a:rPr lang="pt-BR" sz="1600" b="1" spc="-165" dirty="0">
                          <a:solidFill>
                            <a:srgbClr val="182D39"/>
                          </a:solidFill>
                          <a:latin typeface="Arial "/>
                          <a:cs typeface="Arial"/>
                        </a:rPr>
                        <a:t>43</a:t>
                      </a:r>
                      <a:endParaRPr sz="1600" dirty="0">
                        <a:latin typeface="Arial "/>
                        <a:cs typeface="Arial"/>
                      </a:endParaRPr>
                    </a:p>
                  </a:txBody>
                  <a:tcPr marL="0" marR="0" marT="41275" marB="0"/>
                </a:tc>
                <a:extLst>
                  <a:ext uri="{0D108BD9-81ED-4DB2-BD59-A6C34878D82A}">
                    <a16:rowId xmlns:a16="http://schemas.microsoft.com/office/drawing/2014/main" val="10005"/>
                  </a:ext>
                </a:extLst>
              </a:tr>
              <a:tr h="335567">
                <a:tc>
                  <a:txBody>
                    <a:bodyPr/>
                    <a:lstStyle/>
                    <a:p>
                      <a:pPr algn="l"/>
                      <a:r>
                        <a:rPr lang="pt-BR" sz="1600" b="1" dirty="0"/>
                        <a:t>ESTRUTURADOS</a:t>
                      </a:r>
                    </a:p>
                  </a:txBody>
                  <a:tcPr/>
                </a:tc>
                <a:tc>
                  <a:txBody>
                    <a:bodyPr/>
                    <a:lstStyle/>
                    <a:p>
                      <a:pPr marR="83185" algn="r">
                        <a:lnSpc>
                          <a:spcPct val="100000"/>
                        </a:lnSpc>
                        <a:spcBef>
                          <a:spcPts val="335"/>
                        </a:spcBef>
                      </a:pPr>
                      <a:r>
                        <a:rPr sz="1600" b="1" spc="-110" dirty="0">
                          <a:latin typeface="+mj-lt"/>
                          <a:cs typeface="Tahoma"/>
                        </a:rPr>
                        <a:t>6</a:t>
                      </a:r>
                      <a:r>
                        <a:rPr lang="pt-BR" sz="1600" b="1" spc="-110" dirty="0">
                          <a:latin typeface="+mj-lt"/>
                          <a:cs typeface="Tahoma"/>
                        </a:rPr>
                        <a:t>60</a:t>
                      </a:r>
                      <a:endParaRPr sz="1600" dirty="0">
                        <a:latin typeface="+mj-lt"/>
                        <a:cs typeface="Tahoma"/>
                      </a:endParaRPr>
                    </a:p>
                  </a:txBody>
                  <a:tcPr marL="0" marR="0" marT="42545" marB="0"/>
                </a:tc>
                <a:tc>
                  <a:txBody>
                    <a:bodyPr/>
                    <a:lstStyle/>
                    <a:p>
                      <a:pPr marR="83820" algn="r">
                        <a:lnSpc>
                          <a:spcPct val="100000"/>
                        </a:lnSpc>
                        <a:spcBef>
                          <a:spcPts val="335"/>
                        </a:spcBef>
                      </a:pPr>
                      <a:r>
                        <a:rPr sz="1600" b="1" spc="-95" dirty="0">
                          <a:solidFill>
                            <a:srgbClr val="232852"/>
                          </a:solidFill>
                          <a:latin typeface="+mj-lt"/>
                          <a:cs typeface="Tahoma"/>
                        </a:rPr>
                        <a:t>0,3</a:t>
                      </a:r>
                      <a:endParaRPr sz="1600" dirty="0">
                        <a:latin typeface="+mj-lt"/>
                        <a:cs typeface="Tahoma"/>
                      </a:endParaRPr>
                    </a:p>
                  </a:txBody>
                  <a:tcPr marL="0" marR="0" marT="42545" marB="0"/>
                </a:tc>
                <a:tc>
                  <a:txBody>
                    <a:bodyPr/>
                    <a:lstStyle/>
                    <a:p>
                      <a:pPr marR="81915" algn="r">
                        <a:lnSpc>
                          <a:spcPct val="100000"/>
                        </a:lnSpc>
                        <a:spcBef>
                          <a:spcPts val="335"/>
                        </a:spcBef>
                      </a:pPr>
                      <a:r>
                        <a:rPr lang="pt-BR" sz="1600" b="1" spc="-100" dirty="0">
                          <a:latin typeface="+mj-lt"/>
                          <a:cs typeface="Tahoma"/>
                        </a:rPr>
                        <a:t>3,22</a:t>
                      </a:r>
                      <a:endParaRPr sz="1600" dirty="0">
                        <a:latin typeface="+mj-lt"/>
                        <a:cs typeface="Tahoma"/>
                      </a:endParaRPr>
                    </a:p>
                  </a:txBody>
                  <a:tcPr marL="0" marR="0" marT="42545" marB="0"/>
                </a:tc>
                <a:tc>
                  <a:txBody>
                    <a:bodyPr/>
                    <a:lstStyle/>
                    <a:p>
                      <a:pPr marR="83185" algn="r">
                        <a:lnSpc>
                          <a:spcPct val="100000"/>
                        </a:lnSpc>
                        <a:spcBef>
                          <a:spcPts val="325"/>
                        </a:spcBef>
                      </a:pPr>
                      <a:r>
                        <a:rPr sz="1600" b="1" spc="-190" dirty="0">
                          <a:solidFill>
                            <a:srgbClr val="182D39"/>
                          </a:solidFill>
                          <a:latin typeface="Arial "/>
                          <a:cs typeface="Arial"/>
                        </a:rPr>
                        <a:t>27</a:t>
                      </a:r>
                      <a:r>
                        <a:rPr lang="pt-BR" sz="1600" b="1" spc="-190" dirty="0">
                          <a:solidFill>
                            <a:srgbClr val="182D39"/>
                          </a:solidFill>
                          <a:latin typeface="Arial "/>
                          <a:cs typeface="Arial"/>
                        </a:rPr>
                        <a:t>0</a:t>
                      </a:r>
                      <a:endParaRPr sz="1600" dirty="0">
                        <a:latin typeface="Arial "/>
                        <a:cs typeface="Arial"/>
                      </a:endParaRPr>
                    </a:p>
                  </a:txBody>
                  <a:tcPr marL="0" marR="0" marT="41275" marB="0"/>
                </a:tc>
                <a:tc>
                  <a:txBody>
                    <a:bodyPr/>
                    <a:lstStyle/>
                    <a:p>
                      <a:pPr marR="80010" algn="r">
                        <a:lnSpc>
                          <a:spcPct val="100000"/>
                        </a:lnSpc>
                        <a:spcBef>
                          <a:spcPts val="330"/>
                        </a:spcBef>
                      </a:pPr>
                      <a:r>
                        <a:rPr sz="1600" b="1" spc="-155" dirty="0">
                          <a:solidFill>
                            <a:srgbClr val="182D39"/>
                          </a:solidFill>
                          <a:latin typeface="Arial "/>
                          <a:cs typeface="Arial"/>
                        </a:rPr>
                        <a:t>0,9</a:t>
                      </a:r>
                      <a:endParaRPr sz="1600" dirty="0">
                        <a:latin typeface="Arial "/>
                        <a:cs typeface="Arial"/>
                      </a:endParaRPr>
                    </a:p>
                  </a:txBody>
                  <a:tcPr marL="0" marR="0" marT="41910" marB="0"/>
                </a:tc>
                <a:tc>
                  <a:txBody>
                    <a:bodyPr/>
                    <a:lstStyle/>
                    <a:p>
                      <a:pPr marR="79375" algn="r">
                        <a:lnSpc>
                          <a:spcPct val="100000"/>
                        </a:lnSpc>
                        <a:spcBef>
                          <a:spcPts val="325"/>
                        </a:spcBef>
                      </a:pPr>
                      <a:r>
                        <a:rPr lang="pt-BR" sz="1600" b="1" spc="-165" dirty="0">
                          <a:solidFill>
                            <a:srgbClr val="182D39"/>
                          </a:solidFill>
                          <a:latin typeface="Arial "/>
                          <a:cs typeface="Arial"/>
                        </a:rPr>
                        <a:t>4,42</a:t>
                      </a:r>
                      <a:endParaRPr sz="1600" dirty="0">
                        <a:latin typeface="Arial "/>
                        <a:cs typeface="Arial"/>
                      </a:endParaRPr>
                    </a:p>
                  </a:txBody>
                  <a:tcPr marL="0" marR="0" marT="41275" marB="0"/>
                </a:tc>
                <a:extLst>
                  <a:ext uri="{0D108BD9-81ED-4DB2-BD59-A6C34878D82A}">
                    <a16:rowId xmlns:a16="http://schemas.microsoft.com/office/drawing/2014/main" val="10006"/>
                  </a:ext>
                </a:extLst>
              </a:tr>
              <a:tr h="335567">
                <a:tc>
                  <a:txBody>
                    <a:bodyPr/>
                    <a:lstStyle/>
                    <a:p>
                      <a:pPr algn="l"/>
                      <a:r>
                        <a:rPr lang="pt-BR" sz="1600" b="1" dirty="0"/>
                        <a:t>NO EXTERIOR</a:t>
                      </a:r>
                    </a:p>
                  </a:txBody>
                  <a:tcPr/>
                </a:tc>
                <a:tc>
                  <a:txBody>
                    <a:bodyPr/>
                    <a:lstStyle/>
                    <a:p>
                      <a:pPr marR="85090" algn="r">
                        <a:lnSpc>
                          <a:spcPct val="100000"/>
                        </a:lnSpc>
                        <a:spcBef>
                          <a:spcPts val="335"/>
                        </a:spcBef>
                      </a:pPr>
                      <a:r>
                        <a:rPr sz="1600" b="1" spc="-105" dirty="0">
                          <a:latin typeface="+mj-lt"/>
                          <a:cs typeface="Tahoma"/>
                        </a:rPr>
                        <a:t>1.</a:t>
                      </a:r>
                      <a:r>
                        <a:rPr lang="pt-BR" sz="1600" b="1" spc="-105" dirty="0">
                          <a:latin typeface="+mj-lt"/>
                          <a:cs typeface="Tahoma"/>
                        </a:rPr>
                        <a:t>305</a:t>
                      </a:r>
                      <a:endParaRPr sz="1600" dirty="0">
                        <a:latin typeface="+mj-lt"/>
                        <a:cs typeface="Tahoma"/>
                      </a:endParaRPr>
                    </a:p>
                  </a:txBody>
                  <a:tcPr marL="0" marR="0" marT="42545" marB="0"/>
                </a:tc>
                <a:tc>
                  <a:txBody>
                    <a:bodyPr/>
                    <a:lstStyle/>
                    <a:p>
                      <a:pPr marR="83820" algn="r">
                        <a:lnSpc>
                          <a:spcPct val="100000"/>
                        </a:lnSpc>
                        <a:spcBef>
                          <a:spcPts val="340"/>
                        </a:spcBef>
                      </a:pPr>
                      <a:r>
                        <a:rPr sz="1600" b="1" spc="-95" dirty="0">
                          <a:solidFill>
                            <a:srgbClr val="232852"/>
                          </a:solidFill>
                          <a:latin typeface="+mj-lt"/>
                          <a:cs typeface="Tahoma"/>
                        </a:rPr>
                        <a:t>0,6</a:t>
                      </a:r>
                      <a:endParaRPr sz="1600" dirty="0">
                        <a:latin typeface="+mj-lt"/>
                        <a:cs typeface="Tahoma"/>
                      </a:endParaRPr>
                    </a:p>
                  </a:txBody>
                  <a:tcPr marL="0" marR="0" marT="43180" marB="0"/>
                </a:tc>
                <a:tc>
                  <a:txBody>
                    <a:bodyPr/>
                    <a:lstStyle/>
                    <a:p>
                      <a:pPr marR="81915" algn="r">
                        <a:lnSpc>
                          <a:spcPct val="100000"/>
                        </a:lnSpc>
                        <a:spcBef>
                          <a:spcPts val="335"/>
                        </a:spcBef>
                      </a:pPr>
                      <a:r>
                        <a:rPr sz="1600" b="1" spc="-105" dirty="0">
                          <a:latin typeface="+mj-lt"/>
                          <a:cs typeface="Tahoma"/>
                        </a:rPr>
                        <a:t>1</a:t>
                      </a:r>
                      <a:r>
                        <a:rPr lang="pt-BR" sz="1600" b="1" spc="-105" dirty="0">
                          <a:latin typeface="+mj-lt"/>
                          <a:cs typeface="Tahoma"/>
                        </a:rPr>
                        <a:t>8,69</a:t>
                      </a:r>
                      <a:endParaRPr sz="1600" dirty="0">
                        <a:latin typeface="+mj-lt"/>
                        <a:cs typeface="Tahoma"/>
                      </a:endParaRPr>
                    </a:p>
                  </a:txBody>
                  <a:tcPr marL="0" marR="0" marT="42545" marB="0"/>
                </a:tc>
                <a:tc>
                  <a:txBody>
                    <a:bodyPr/>
                    <a:lstStyle/>
                    <a:p>
                      <a:pPr marR="83185" algn="r">
                        <a:lnSpc>
                          <a:spcPct val="100000"/>
                        </a:lnSpc>
                        <a:spcBef>
                          <a:spcPts val="330"/>
                        </a:spcBef>
                      </a:pPr>
                      <a:r>
                        <a:rPr sz="1600" b="1" spc="-190" dirty="0">
                          <a:solidFill>
                            <a:srgbClr val="182D39"/>
                          </a:solidFill>
                          <a:latin typeface="Arial "/>
                          <a:cs typeface="Arial"/>
                        </a:rPr>
                        <a:t>25</a:t>
                      </a:r>
                      <a:r>
                        <a:rPr lang="pt-BR" sz="1600" b="1" spc="-190" dirty="0">
                          <a:solidFill>
                            <a:srgbClr val="182D39"/>
                          </a:solidFill>
                          <a:latin typeface="Arial "/>
                          <a:cs typeface="Arial"/>
                        </a:rPr>
                        <a:t>9</a:t>
                      </a:r>
                      <a:endParaRPr sz="1600" dirty="0">
                        <a:latin typeface="Arial "/>
                        <a:cs typeface="Arial"/>
                      </a:endParaRPr>
                    </a:p>
                  </a:txBody>
                  <a:tcPr marL="0" marR="0" marT="41910" marB="0"/>
                </a:tc>
                <a:tc>
                  <a:txBody>
                    <a:bodyPr/>
                    <a:lstStyle/>
                    <a:p>
                      <a:pPr marR="80645" algn="r">
                        <a:lnSpc>
                          <a:spcPct val="100000"/>
                        </a:lnSpc>
                        <a:spcBef>
                          <a:spcPts val="330"/>
                        </a:spcBef>
                      </a:pPr>
                      <a:r>
                        <a:rPr sz="1600" b="1" spc="-155" dirty="0">
                          <a:solidFill>
                            <a:srgbClr val="182D39"/>
                          </a:solidFill>
                          <a:latin typeface="Arial "/>
                          <a:cs typeface="Arial"/>
                        </a:rPr>
                        <a:t>0,</a:t>
                      </a:r>
                      <a:r>
                        <a:rPr lang="pt-BR" sz="1600" b="1" spc="-155" dirty="0">
                          <a:solidFill>
                            <a:srgbClr val="182D39"/>
                          </a:solidFill>
                          <a:latin typeface="Arial "/>
                          <a:cs typeface="Arial"/>
                        </a:rPr>
                        <a:t>9</a:t>
                      </a:r>
                      <a:endParaRPr sz="1600" dirty="0">
                        <a:latin typeface="Arial "/>
                        <a:cs typeface="Arial"/>
                      </a:endParaRPr>
                    </a:p>
                  </a:txBody>
                  <a:tcPr marL="0" marR="0" marT="41910" marB="0"/>
                </a:tc>
                <a:tc>
                  <a:txBody>
                    <a:bodyPr/>
                    <a:lstStyle/>
                    <a:p>
                      <a:pPr marR="79375" algn="r">
                        <a:lnSpc>
                          <a:spcPct val="100000"/>
                        </a:lnSpc>
                        <a:spcBef>
                          <a:spcPts val="325"/>
                        </a:spcBef>
                      </a:pPr>
                      <a:r>
                        <a:rPr sz="1600" b="1" spc="-170" dirty="0">
                          <a:solidFill>
                            <a:srgbClr val="182D39"/>
                          </a:solidFill>
                          <a:latin typeface="Arial "/>
                          <a:cs typeface="Arial"/>
                        </a:rPr>
                        <a:t>1</a:t>
                      </a:r>
                      <a:r>
                        <a:rPr lang="pt-BR" sz="1600" b="1" spc="-170" dirty="0">
                          <a:solidFill>
                            <a:srgbClr val="182D39"/>
                          </a:solidFill>
                          <a:latin typeface="Arial "/>
                          <a:cs typeface="Arial"/>
                        </a:rPr>
                        <a:t>5,08</a:t>
                      </a:r>
                      <a:endParaRPr sz="1600" dirty="0">
                        <a:latin typeface="Arial "/>
                        <a:cs typeface="Arial"/>
                      </a:endParaRPr>
                    </a:p>
                  </a:txBody>
                  <a:tcPr marL="0" marR="0" marT="41275" marB="0"/>
                </a:tc>
                <a:extLst>
                  <a:ext uri="{0D108BD9-81ED-4DB2-BD59-A6C34878D82A}">
                    <a16:rowId xmlns:a16="http://schemas.microsoft.com/office/drawing/2014/main" val="10009"/>
                  </a:ext>
                </a:extLst>
              </a:tr>
              <a:tr h="335567">
                <a:tc>
                  <a:txBody>
                    <a:bodyPr/>
                    <a:lstStyle/>
                    <a:p>
                      <a:pPr algn="l"/>
                      <a:r>
                        <a:rPr lang="pt-BR" sz="1600" b="1" dirty="0"/>
                        <a:t>TOTAL</a:t>
                      </a:r>
                    </a:p>
                  </a:txBody>
                  <a:tcPr/>
                </a:tc>
                <a:tc>
                  <a:txBody>
                    <a:bodyPr/>
                    <a:lstStyle/>
                    <a:p>
                      <a:pPr marR="85725" algn="r">
                        <a:lnSpc>
                          <a:spcPct val="100000"/>
                        </a:lnSpc>
                        <a:spcBef>
                          <a:spcPts val="340"/>
                        </a:spcBef>
                      </a:pPr>
                      <a:r>
                        <a:rPr sz="1600" b="1" spc="-105" dirty="0">
                          <a:latin typeface="+mj-lt"/>
                          <a:cs typeface="Tahoma"/>
                        </a:rPr>
                        <a:t>22</a:t>
                      </a:r>
                      <a:r>
                        <a:rPr lang="pt-BR" sz="1600" b="1" spc="-105" dirty="0">
                          <a:latin typeface="+mj-lt"/>
                          <a:cs typeface="Tahoma"/>
                        </a:rPr>
                        <a:t>3.225</a:t>
                      </a:r>
                      <a:endParaRPr sz="1600" dirty="0">
                        <a:latin typeface="+mj-lt"/>
                        <a:cs typeface="Tahoma"/>
                      </a:endParaRPr>
                    </a:p>
                  </a:txBody>
                  <a:tcPr marL="0" marR="0" marT="43180" marB="0"/>
                </a:tc>
                <a:tc>
                  <a:txBody>
                    <a:bodyPr/>
                    <a:lstStyle/>
                    <a:p>
                      <a:pPr marR="83185" algn="r">
                        <a:lnSpc>
                          <a:spcPct val="100000"/>
                        </a:lnSpc>
                        <a:spcBef>
                          <a:spcPts val="340"/>
                        </a:spcBef>
                      </a:pPr>
                      <a:r>
                        <a:rPr sz="1600" b="1" spc="-100" dirty="0">
                          <a:solidFill>
                            <a:srgbClr val="232852"/>
                          </a:solidFill>
                          <a:latin typeface="+mj-lt"/>
                          <a:cs typeface="Tahoma"/>
                        </a:rPr>
                        <a:t>100,0</a:t>
                      </a:r>
                      <a:endParaRPr sz="1600" dirty="0">
                        <a:latin typeface="+mj-lt"/>
                        <a:cs typeface="Tahoma"/>
                      </a:endParaRPr>
                    </a:p>
                  </a:txBody>
                  <a:tcPr marL="0" marR="0" marT="43180" marB="0"/>
                </a:tc>
                <a:tc>
                  <a:txBody>
                    <a:bodyPr/>
                    <a:lstStyle/>
                    <a:p>
                      <a:pPr marR="81915" algn="r">
                        <a:lnSpc>
                          <a:spcPct val="100000"/>
                        </a:lnSpc>
                        <a:spcBef>
                          <a:spcPts val="340"/>
                        </a:spcBef>
                      </a:pPr>
                      <a:r>
                        <a:rPr sz="1600" b="1" spc="-100" dirty="0">
                          <a:latin typeface="+mj-lt"/>
                          <a:cs typeface="Tahoma"/>
                        </a:rPr>
                        <a:t>5,</a:t>
                      </a:r>
                      <a:r>
                        <a:rPr lang="pt-BR" sz="1600" b="1" spc="-100" dirty="0">
                          <a:latin typeface="+mj-lt"/>
                          <a:cs typeface="Tahoma"/>
                        </a:rPr>
                        <a:t>13</a:t>
                      </a:r>
                      <a:endParaRPr sz="1600" dirty="0">
                        <a:latin typeface="+mj-lt"/>
                        <a:cs typeface="Tahoma"/>
                      </a:endParaRPr>
                    </a:p>
                  </a:txBody>
                  <a:tcPr marL="0" marR="0" marT="43180" marB="0"/>
                </a:tc>
                <a:tc>
                  <a:txBody>
                    <a:bodyPr/>
                    <a:lstStyle/>
                    <a:p>
                      <a:pPr marR="81915" algn="r">
                        <a:lnSpc>
                          <a:spcPct val="100000"/>
                        </a:lnSpc>
                        <a:spcBef>
                          <a:spcPts val="334"/>
                        </a:spcBef>
                      </a:pPr>
                      <a:r>
                        <a:rPr sz="1600" b="1" spc="-175" dirty="0">
                          <a:solidFill>
                            <a:srgbClr val="182D39"/>
                          </a:solidFill>
                          <a:latin typeface="Arial "/>
                          <a:cs typeface="Arial"/>
                        </a:rPr>
                        <a:t>29.</a:t>
                      </a:r>
                      <a:r>
                        <a:rPr lang="pt-BR" sz="1600" b="1" spc="-175" dirty="0">
                          <a:solidFill>
                            <a:srgbClr val="182D39"/>
                          </a:solidFill>
                          <a:latin typeface="Arial "/>
                          <a:cs typeface="Arial"/>
                        </a:rPr>
                        <a:t>80</a:t>
                      </a:r>
                      <a:r>
                        <a:rPr sz="1600" b="1" spc="-175" dirty="0">
                          <a:solidFill>
                            <a:srgbClr val="182D39"/>
                          </a:solidFill>
                          <a:latin typeface="Arial "/>
                          <a:cs typeface="Arial"/>
                        </a:rPr>
                        <a:t>0</a:t>
                      </a:r>
                      <a:endParaRPr sz="1600" dirty="0">
                        <a:latin typeface="Arial "/>
                        <a:cs typeface="Arial"/>
                      </a:endParaRPr>
                    </a:p>
                  </a:txBody>
                  <a:tcPr marL="0" marR="0" marT="42544" marB="0"/>
                </a:tc>
                <a:tc>
                  <a:txBody>
                    <a:bodyPr/>
                    <a:lstStyle/>
                    <a:p>
                      <a:pPr marR="80645" algn="r">
                        <a:lnSpc>
                          <a:spcPct val="100000"/>
                        </a:lnSpc>
                        <a:spcBef>
                          <a:spcPts val="330"/>
                        </a:spcBef>
                      </a:pPr>
                      <a:r>
                        <a:rPr sz="1600" b="1" spc="-170" dirty="0">
                          <a:solidFill>
                            <a:srgbClr val="182D39"/>
                          </a:solidFill>
                          <a:latin typeface="Arial "/>
                          <a:cs typeface="Arial"/>
                        </a:rPr>
                        <a:t>100,0</a:t>
                      </a:r>
                      <a:endParaRPr sz="1600" dirty="0">
                        <a:latin typeface="Arial "/>
                        <a:cs typeface="Arial"/>
                      </a:endParaRPr>
                    </a:p>
                  </a:txBody>
                  <a:tcPr marL="0" marR="0" marT="41910" marB="0"/>
                </a:tc>
                <a:tc>
                  <a:txBody>
                    <a:bodyPr/>
                    <a:lstStyle/>
                    <a:p>
                      <a:pPr marR="79375" algn="r">
                        <a:lnSpc>
                          <a:spcPct val="100000"/>
                        </a:lnSpc>
                        <a:spcBef>
                          <a:spcPts val="330"/>
                        </a:spcBef>
                      </a:pPr>
                      <a:r>
                        <a:rPr lang="pt-BR" sz="1600" b="1" spc="-170" dirty="0">
                          <a:solidFill>
                            <a:srgbClr val="182D39"/>
                          </a:solidFill>
                          <a:latin typeface="Arial "/>
                          <a:cs typeface="Arial"/>
                        </a:rPr>
                        <a:t>9,65</a:t>
                      </a:r>
                      <a:endParaRPr sz="1600" dirty="0">
                        <a:latin typeface="Arial "/>
                        <a:cs typeface="Arial"/>
                      </a:endParaRPr>
                    </a:p>
                  </a:txBody>
                  <a:tcPr marL="0" marR="0" marT="41910" marB="0"/>
                </a:tc>
                <a:extLst>
                  <a:ext uri="{0D108BD9-81ED-4DB2-BD59-A6C34878D82A}">
                    <a16:rowId xmlns:a16="http://schemas.microsoft.com/office/drawing/2014/main" val="10008"/>
                  </a:ext>
                </a:extLst>
              </a:tr>
              <a:tr h="335567">
                <a:tc>
                  <a:txBody>
                    <a:bodyPr/>
                    <a:lstStyle/>
                    <a:p>
                      <a:pPr algn="l"/>
                      <a:r>
                        <a:rPr lang="pt-BR" sz="1600" b="1" dirty="0"/>
                        <a:t>META ATUARIAL</a:t>
                      </a:r>
                    </a:p>
                  </a:txBody>
                  <a:tcPr/>
                </a:tc>
                <a:tc>
                  <a:txBody>
                    <a:bodyPr/>
                    <a:lstStyle/>
                    <a:p>
                      <a:pPr marR="85725" algn="r">
                        <a:lnSpc>
                          <a:spcPct val="100000"/>
                        </a:lnSpc>
                        <a:spcBef>
                          <a:spcPts val="340"/>
                        </a:spcBef>
                      </a:pPr>
                      <a:endParaRPr sz="1600" dirty="0">
                        <a:latin typeface="+mj-lt"/>
                        <a:cs typeface="Tahoma"/>
                      </a:endParaRPr>
                    </a:p>
                  </a:txBody>
                  <a:tcPr marL="0" marR="0" marT="43180" marB="0"/>
                </a:tc>
                <a:tc>
                  <a:txBody>
                    <a:bodyPr/>
                    <a:lstStyle/>
                    <a:p>
                      <a:pPr marR="83185" algn="r">
                        <a:lnSpc>
                          <a:spcPct val="100000"/>
                        </a:lnSpc>
                        <a:spcBef>
                          <a:spcPts val="340"/>
                        </a:spcBef>
                      </a:pPr>
                      <a:endParaRPr sz="1600" dirty="0">
                        <a:latin typeface="+mj-lt"/>
                        <a:cs typeface="Tahoma"/>
                      </a:endParaRPr>
                    </a:p>
                  </a:txBody>
                  <a:tcPr marL="0" marR="0" marT="43180" marB="0"/>
                </a:tc>
                <a:tc>
                  <a:txBody>
                    <a:bodyPr/>
                    <a:lstStyle/>
                    <a:p>
                      <a:pPr marR="81915" algn="r">
                        <a:lnSpc>
                          <a:spcPct val="100000"/>
                        </a:lnSpc>
                        <a:spcBef>
                          <a:spcPts val="340"/>
                        </a:spcBef>
                      </a:pPr>
                      <a:r>
                        <a:rPr lang="pt-BR" sz="1600" b="1" spc="-100" dirty="0">
                          <a:solidFill>
                            <a:schemeClr val="tx1"/>
                          </a:solidFill>
                          <a:latin typeface="+mj-lt"/>
                          <a:cs typeface="Tahoma"/>
                        </a:rPr>
                        <a:t>6,03</a:t>
                      </a:r>
                      <a:endParaRPr sz="1600" dirty="0">
                        <a:solidFill>
                          <a:schemeClr val="tx1"/>
                        </a:solidFill>
                        <a:latin typeface="+mj-lt"/>
                        <a:cs typeface="Tahoma"/>
                      </a:endParaRPr>
                    </a:p>
                  </a:txBody>
                  <a:tcPr marL="0" marR="0" marT="43180" marB="0"/>
                </a:tc>
                <a:tc>
                  <a:txBody>
                    <a:bodyPr/>
                    <a:lstStyle/>
                    <a:p>
                      <a:pPr marR="81915" algn="r">
                        <a:lnSpc>
                          <a:spcPct val="100000"/>
                        </a:lnSpc>
                        <a:spcBef>
                          <a:spcPts val="334"/>
                        </a:spcBef>
                      </a:pPr>
                      <a:endParaRPr sz="1600" dirty="0">
                        <a:solidFill>
                          <a:schemeClr val="tx1"/>
                        </a:solidFill>
                        <a:latin typeface="Arial "/>
                        <a:cs typeface="Arial"/>
                      </a:endParaRPr>
                    </a:p>
                  </a:txBody>
                  <a:tcPr marL="0" marR="0" marT="42544" marB="0"/>
                </a:tc>
                <a:tc>
                  <a:txBody>
                    <a:bodyPr/>
                    <a:lstStyle/>
                    <a:p>
                      <a:pPr marR="80645" algn="r">
                        <a:lnSpc>
                          <a:spcPct val="100000"/>
                        </a:lnSpc>
                        <a:spcBef>
                          <a:spcPts val="330"/>
                        </a:spcBef>
                      </a:pPr>
                      <a:endParaRPr sz="1600" dirty="0">
                        <a:solidFill>
                          <a:schemeClr val="tx1"/>
                        </a:solidFill>
                        <a:latin typeface="Arial "/>
                        <a:cs typeface="Arial"/>
                      </a:endParaRPr>
                    </a:p>
                  </a:txBody>
                  <a:tcPr marL="0" marR="0" marT="41910" marB="0"/>
                </a:tc>
                <a:tc>
                  <a:txBody>
                    <a:bodyPr/>
                    <a:lstStyle/>
                    <a:p>
                      <a:pPr marR="79375" algn="r">
                        <a:lnSpc>
                          <a:spcPct val="100000"/>
                        </a:lnSpc>
                        <a:spcBef>
                          <a:spcPts val="330"/>
                        </a:spcBef>
                      </a:pPr>
                      <a:r>
                        <a:rPr lang="pt-BR" sz="1600" b="1" dirty="0">
                          <a:solidFill>
                            <a:schemeClr val="tx1"/>
                          </a:solidFill>
                          <a:latin typeface="Arial "/>
                          <a:ea typeface="Tahoma" panose="020B0604030504040204" pitchFamily="34" charset="0"/>
                          <a:cs typeface="Tahoma" panose="020B0604030504040204" pitchFamily="34" charset="0"/>
                        </a:rPr>
                        <a:t>5,94</a:t>
                      </a:r>
                      <a:endParaRPr sz="1600" b="1" dirty="0">
                        <a:solidFill>
                          <a:schemeClr val="tx1"/>
                        </a:solidFill>
                        <a:latin typeface="Arial "/>
                        <a:ea typeface="Tahoma" panose="020B0604030504040204" pitchFamily="34" charset="0"/>
                        <a:cs typeface="Tahoma" panose="020B0604030504040204" pitchFamily="34" charset="0"/>
                      </a:endParaRPr>
                    </a:p>
                  </a:txBody>
                  <a:tcPr marL="0" marR="0" marT="41910" marB="0"/>
                </a:tc>
                <a:extLst>
                  <a:ext uri="{0D108BD9-81ED-4DB2-BD59-A6C34878D82A}">
                    <a16:rowId xmlns:a16="http://schemas.microsoft.com/office/drawing/2014/main" val="10010"/>
                  </a:ext>
                </a:extLst>
              </a:tr>
              <a:tr h="393869">
                <a:tc>
                  <a:txBody>
                    <a:bodyPr/>
                    <a:lstStyle/>
                    <a:p>
                      <a:pPr algn="l"/>
                      <a:r>
                        <a:rPr lang="pt-BR" sz="1600" b="1" dirty="0"/>
                        <a:t>RESULTADO ANUAL </a:t>
                      </a:r>
                    </a:p>
                  </a:txBody>
                  <a:tcPr/>
                </a:tc>
                <a:tc>
                  <a:txBody>
                    <a:bodyPr/>
                    <a:lstStyle/>
                    <a:p>
                      <a:pPr algn="r"/>
                      <a:r>
                        <a:rPr lang="pt-BR" sz="1600" b="1" dirty="0">
                          <a:solidFill>
                            <a:srgbClr val="FF0000"/>
                          </a:solidFill>
                          <a:latin typeface="+mj-lt"/>
                        </a:rPr>
                        <a:t>-2.515</a:t>
                      </a:r>
                    </a:p>
                  </a:txBody>
                  <a:tcPr/>
                </a:tc>
                <a:tc>
                  <a:txBody>
                    <a:bodyPr/>
                    <a:lstStyle/>
                    <a:p>
                      <a:pPr algn="r"/>
                      <a:endParaRPr lang="pt-BR" sz="1600" b="1" dirty="0">
                        <a:solidFill>
                          <a:schemeClr val="tx1"/>
                        </a:solidFill>
                        <a:latin typeface="+mj-lt"/>
                      </a:endParaRPr>
                    </a:p>
                  </a:txBody>
                  <a:tcPr/>
                </a:tc>
                <a:tc>
                  <a:txBody>
                    <a:bodyPr/>
                    <a:lstStyle/>
                    <a:p>
                      <a:pPr algn="r"/>
                      <a:r>
                        <a:rPr lang="pt-BR" sz="1600" b="1" dirty="0">
                          <a:solidFill>
                            <a:srgbClr val="FF0000"/>
                          </a:solidFill>
                          <a:latin typeface="+mj-lt"/>
                        </a:rPr>
                        <a:t>-0,90</a:t>
                      </a:r>
                    </a:p>
                  </a:txBody>
                  <a:tcPr/>
                </a:tc>
                <a:tc>
                  <a:txBody>
                    <a:bodyPr/>
                    <a:lstStyle/>
                    <a:p>
                      <a:pPr algn="r"/>
                      <a:r>
                        <a:rPr lang="pt-BR" sz="1600" b="1" dirty="0">
                          <a:solidFill>
                            <a:schemeClr val="tx1"/>
                          </a:solidFill>
                          <a:latin typeface="Arial "/>
                        </a:rPr>
                        <a:t>148</a:t>
                      </a:r>
                    </a:p>
                  </a:txBody>
                  <a:tcPr/>
                </a:tc>
                <a:tc>
                  <a:txBody>
                    <a:bodyPr/>
                    <a:lstStyle/>
                    <a:p>
                      <a:pPr algn="r"/>
                      <a:endParaRPr lang="pt-BR" sz="1600" b="1" dirty="0">
                        <a:solidFill>
                          <a:schemeClr val="tx1"/>
                        </a:solidFill>
                        <a:latin typeface="Arial "/>
                      </a:endParaRPr>
                    </a:p>
                  </a:txBody>
                  <a:tcPr/>
                </a:tc>
                <a:tc>
                  <a:txBody>
                    <a:bodyPr/>
                    <a:lstStyle/>
                    <a:p>
                      <a:pPr algn="r"/>
                      <a:r>
                        <a:rPr lang="pt-BR" sz="1600" b="1" dirty="0">
                          <a:solidFill>
                            <a:schemeClr val="tx1"/>
                          </a:solidFill>
                          <a:latin typeface="Arial "/>
                          <a:ea typeface="Tahoma" panose="020B0604030504040204" pitchFamily="34" charset="0"/>
                          <a:cs typeface="Tahoma" panose="020B0604030504040204" pitchFamily="34" charset="0"/>
                        </a:rPr>
                        <a:t>  3,71</a:t>
                      </a:r>
                    </a:p>
                  </a:txBody>
                  <a:tcPr/>
                </a:tc>
                <a:extLst>
                  <a:ext uri="{0D108BD9-81ED-4DB2-BD59-A6C34878D82A}">
                    <a16:rowId xmlns:a16="http://schemas.microsoft.com/office/drawing/2014/main" val="10011"/>
                  </a:ext>
                </a:extLst>
              </a:tr>
              <a:tr h="372979">
                <a:tc>
                  <a:txBody>
                    <a:bodyPr/>
                    <a:lstStyle/>
                    <a:p>
                      <a:pPr algn="l"/>
                      <a:r>
                        <a:rPr lang="pt-BR" sz="1600" b="1" dirty="0"/>
                        <a:t>RESULT. ACUMULADO</a:t>
                      </a:r>
                    </a:p>
                  </a:txBody>
                  <a:tcPr/>
                </a:tc>
                <a:tc>
                  <a:txBody>
                    <a:bodyPr/>
                    <a:lstStyle/>
                    <a:p>
                      <a:pPr algn="r"/>
                      <a:r>
                        <a:rPr lang="pt-BR" sz="1600" b="1" dirty="0">
                          <a:solidFill>
                            <a:schemeClr val="tx1"/>
                          </a:solidFill>
                          <a:latin typeface="+mj-lt"/>
                        </a:rPr>
                        <a:t>2.182</a:t>
                      </a:r>
                    </a:p>
                  </a:txBody>
                  <a:tcPr/>
                </a:tc>
                <a:tc>
                  <a:txBody>
                    <a:bodyPr/>
                    <a:lstStyle/>
                    <a:p>
                      <a:pPr algn="r"/>
                      <a:endParaRPr lang="pt-BR" sz="1600" b="1" dirty="0">
                        <a:solidFill>
                          <a:schemeClr val="tx1"/>
                        </a:solidFill>
                        <a:latin typeface="+mj-lt"/>
                      </a:endParaRPr>
                    </a:p>
                  </a:txBody>
                  <a:tcPr/>
                </a:tc>
                <a:tc>
                  <a:txBody>
                    <a:bodyPr/>
                    <a:lstStyle/>
                    <a:p>
                      <a:pPr algn="r"/>
                      <a:endParaRPr lang="pt-BR" sz="1600" b="1" dirty="0">
                        <a:solidFill>
                          <a:srgbClr val="FF0000"/>
                        </a:solidFill>
                        <a:latin typeface="+mj-lt"/>
                      </a:endParaRPr>
                    </a:p>
                  </a:txBody>
                  <a:tcPr/>
                </a:tc>
                <a:tc>
                  <a:txBody>
                    <a:bodyPr/>
                    <a:lstStyle/>
                    <a:p>
                      <a:pPr algn="r"/>
                      <a:endParaRPr lang="pt-BR" sz="1600" b="1" dirty="0">
                        <a:solidFill>
                          <a:schemeClr val="tx1"/>
                        </a:solidFill>
                        <a:latin typeface="+mj-lt"/>
                      </a:endParaRPr>
                    </a:p>
                  </a:txBody>
                  <a:tcPr/>
                </a:tc>
                <a:tc>
                  <a:txBody>
                    <a:bodyPr/>
                    <a:lstStyle/>
                    <a:p>
                      <a:pPr algn="r"/>
                      <a:endParaRPr lang="pt-BR" sz="1600" b="1" dirty="0">
                        <a:solidFill>
                          <a:srgbClr val="FF0000"/>
                        </a:solidFill>
                        <a:latin typeface="Arial "/>
                      </a:endParaRPr>
                    </a:p>
                  </a:txBody>
                  <a:tcPr/>
                </a:tc>
                <a:tc>
                  <a:txBody>
                    <a:bodyPr/>
                    <a:lstStyle/>
                    <a:p>
                      <a:pPr algn="r"/>
                      <a:endParaRPr lang="pt-BR" sz="1600" b="1" dirty="0">
                        <a:solidFill>
                          <a:schemeClr val="tx1"/>
                        </a:solidFill>
                        <a:latin typeface="Arial "/>
                      </a:endParaRPr>
                    </a:p>
                  </a:txBody>
                  <a:tcPr/>
                </a:tc>
                <a:extLst>
                  <a:ext uri="{0D108BD9-81ED-4DB2-BD59-A6C34878D82A}">
                    <a16:rowId xmlns:a16="http://schemas.microsoft.com/office/drawing/2014/main" val="10012"/>
                  </a:ext>
                </a:extLst>
              </a:tr>
            </a:tbl>
          </a:graphicData>
        </a:graphic>
      </p:graphicFrame>
      <p:sp>
        <p:nvSpPr>
          <p:cNvPr id="2" name="CaixaDeTexto 1"/>
          <p:cNvSpPr txBox="1"/>
          <p:nvPr/>
        </p:nvSpPr>
        <p:spPr>
          <a:xfrm>
            <a:off x="8024828" y="501718"/>
            <a:ext cx="970843" cy="261610"/>
          </a:xfrm>
          <a:prstGeom prst="rect">
            <a:avLst/>
          </a:prstGeom>
          <a:noFill/>
        </p:spPr>
        <p:txBody>
          <a:bodyPr wrap="square" rtlCol="0">
            <a:spAutoFit/>
          </a:bodyPr>
          <a:lstStyle/>
          <a:p>
            <a:r>
              <a:rPr lang="pt-BR" sz="1100" b="1" dirty="0"/>
              <a:t>R$ Milhões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65717" y="836000"/>
            <a:ext cx="8014010" cy="396300"/>
          </a:xfrm>
          <a:prstGeom prst="rect">
            <a:avLst/>
          </a:prstGeom>
        </p:spPr>
        <p:txBody>
          <a:bodyPr spcFirstLastPara="1" wrap="square" lIns="0" tIns="0" rIns="0" bIns="0" anchor="b" anchorCtr="0">
            <a:noAutofit/>
          </a:bodyPr>
          <a:lstStyle/>
          <a:p>
            <a:pPr marL="0" indent="0" algn="just">
              <a:buNone/>
            </a:pPr>
            <a:r>
              <a:rPr lang="pt-BR" sz="2000" b="1" dirty="0"/>
              <a:t>2 - PLANO 1 - RENDA VARIÁVEL - INVESTIMENTOS E OPORTUNIDADES</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14290" y="1336900"/>
            <a:ext cx="6745326" cy="3155950"/>
          </a:xfrm>
        </p:spPr>
        <p:txBody>
          <a:bodyPr>
            <a:normAutofit fontScale="25000" lnSpcReduction="20000"/>
          </a:bodyPr>
          <a:lstStyle/>
          <a:p>
            <a:pPr marL="0" indent="0" algn="just">
              <a:buNone/>
            </a:pPr>
            <a:endParaRPr lang="pt-BR" b="1" dirty="0"/>
          </a:p>
          <a:p>
            <a:pPr algn="just"/>
            <a:r>
              <a:rPr lang="pt-BR" sz="8000" b="1" dirty="0"/>
              <a:t>BB</a:t>
            </a:r>
          </a:p>
          <a:p>
            <a:pPr algn="just"/>
            <a:r>
              <a:rPr lang="pt-BR" sz="8000" b="1" dirty="0"/>
              <a:t>PETROBRAS</a:t>
            </a:r>
          </a:p>
          <a:p>
            <a:pPr algn="just"/>
            <a:r>
              <a:rPr lang="pt-BR" sz="8000" b="1" dirty="0"/>
              <a:t>BRF</a:t>
            </a:r>
          </a:p>
          <a:p>
            <a:pPr algn="just"/>
            <a:r>
              <a:rPr lang="pt-BR" sz="8000" b="1" dirty="0"/>
              <a:t>INVEPAR</a:t>
            </a:r>
          </a:p>
          <a:p>
            <a:pPr algn="just"/>
            <a:r>
              <a:rPr lang="pt-BR" sz="8000" b="1" dirty="0"/>
              <a:t>IRB</a:t>
            </a:r>
          </a:p>
          <a:p>
            <a:pPr algn="just"/>
            <a:r>
              <a:rPr lang="pt-BR" sz="8000" b="1" dirty="0"/>
              <a:t>MAGAZINE LUIZA</a:t>
            </a:r>
          </a:p>
          <a:p>
            <a:pPr algn="just"/>
            <a:r>
              <a:rPr lang="pt-BR" sz="8000" b="1" dirty="0"/>
              <a:t>NOVOS INVESTIMENTOS - IPOs   </a:t>
            </a:r>
            <a:endParaRPr lang="pt-BR" sz="4000"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pic>
        <p:nvPicPr>
          <p:cNvPr id="5" name="Imagem 4">
            <a:extLst>
              <a:ext uri="{FF2B5EF4-FFF2-40B4-BE49-F238E27FC236}">
                <a16:creationId xmlns:a16="http://schemas.microsoft.com/office/drawing/2014/main" id="{F8944941-E95E-462D-6D3C-FD5C5AD9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485" y="0"/>
            <a:ext cx="5654842" cy="5143500"/>
          </a:xfrm>
          <a:prstGeom prst="rect">
            <a:avLst/>
          </a:prstGeom>
        </p:spPr>
      </p:pic>
    </p:spTree>
    <p:extLst>
      <p:ext uri="{BB962C8B-B14F-4D97-AF65-F5344CB8AC3E}">
        <p14:creationId xmlns:p14="http://schemas.microsoft.com/office/powerpoint/2010/main" val="83628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994497" y="84057"/>
            <a:ext cx="7608037" cy="65987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pt-BR" sz="2000" b="1" dirty="0"/>
              <a:t>PREVI - PLANO 1</a:t>
            </a:r>
            <a:br>
              <a:rPr lang="pt-BR" sz="2000" b="1" dirty="0"/>
            </a:br>
            <a:r>
              <a:rPr lang="pt-BR" sz="2000" b="1" dirty="0"/>
              <a:t>INVESTIMENTOS NO BB</a:t>
            </a:r>
            <a:endParaRPr sz="2000" dirty="0"/>
          </a:p>
        </p:txBody>
      </p:sp>
      <p:sp>
        <p:nvSpPr>
          <p:cNvPr id="130" name="Google Shape;130;p20"/>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8" name="Tabela 7">
            <a:extLst>
              <a:ext uri="{FF2B5EF4-FFF2-40B4-BE49-F238E27FC236}">
                <a16:creationId xmlns:a16="http://schemas.microsoft.com/office/drawing/2014/main" id="{44033907-B8CE-450B-3112-A64D098215E7}"/>
              </a:ext>
            </a:extLst>
          </p:cNvPr>
          <p:cNvGraphicFramePr>
            <a:graphicFrameLocks noGrp="1"/>
          </p:cNvGraphicFramePr>
          <p:nvPr>
            <p:extLst>
              <p:ext uri="{D42A27DB-BD31-4B8C-83A1-F6EECF244321}">
                <p14:modId xmlns:p14="http://schemas.microsoft.com/office/powerpoint/2010/main" val="1896596399"/>
              </p:ext>
            </p:extLst>
          </p:nvPr>
        </p:nvGraphicFramePr>
        <p:xfrm>
          <a:off x="994497" y="1026163"/>
          <a:ext cx="6416762" cy="3289053"/>
        </p:xfrm>
        <a:graphic>
          <a:graphicData uri="http://schemas.openxmlformats.org/drawingml/2006/table">
            <a:tbl>
              <a:tblPr firstRow="1" bandRow="1">
                <a:tableStyleId>{5C22544A-7EE6-4342-B048-85BDC9FD1C3A}</a:tableStyleId>
              </a:tblPr>
              <a:tblGrid>
                <a:gridCol w="1471733">
                  <a:extLst>
                    <a:ext uri="{9D8B030D-6E8A-4147-A177-3AD203B41FA5}">
                      <a16:colId xmlns:a16="http://schemas.microsoft.com/office/drawing/2014/main" val="20000"/>
                    </a:ext>
                  </a:extLst>
                </a:gridCol>
                <a:gridCol w="1648343">
                  <a:extLst>
                    <a:ext uri="{9D8B030D-6E8A-4147-A177-3AD203B41FA5}">
                      <a16:colId xmlns:a16="http://schemas.microsoft.com/office/drawing/2014/main" val="20001"/>
                    </a:ext>
                  </a:extLst>
                </a:gridCol>
                <a:gridCol w="1648343">
                  <a:extLst>
                    <a:ext uri="{9D8B030D-6E8A-4147-A177-3AD203B41FA5}">
                      <a16:colId xmlns:a16="http://schemas.microsoft.com/office/drawing/2014/main" val="20002"/>
                    </a:ext>
                  </a:extLst>
                </a:gridCol>
                <a:gridCol w="1648343">
                  <a:extLst>
                    <a:ext uri="{9D8B030D-6E8A-4147-A177-3AD203B41FA5}">
                      <a16:colId xmlns:a16="http://schemas.microsoft.com/office/drawing/2014/main" val="20003"/>
                    </a:ext>
                  </a:extLst>
                </a:gridCol>
              </a:tblGrid>
              <a:tr h="564126">
                <a:tc>
                  <a:txBody>
                    <a:bodyPr/>
                    <a:lstStyle/>
                    <a:p>
                      <a:pPr algn="ctr"/>
                      <a:endParaRPr lang="pt-BR" sz="1600" dirty="0">
                        <a:solidFill>
                          <a:schemeClr val="tx1"/>
                        </a:solidFill>
                      </a:endParaRPr>
                    </a:p>
                    <a:p>
                      <a:pPr algn="ctr"/>
                      <a:r>
                        <a:rPr lang="pt-BR" sz="1600" dirty="0">
                          <a:solidFill>
                            <a:schemeClr val="tx1"/>
                          </a:solidFill>
                        </a:rPr>
                        <a:t>ANO</a:t>
                      </a:r>
                    </a:p>
                  </a:txBody>
                  <a:tcPr/>
                </a:tc>
                <a:tc>
                  <a:txBody>
                    <a:bodyPr/>
                    <a:lstStyle/>
                    <a:p>
                      <a:pPr algn="ctr"/>
                      <a:r>
                        <a:rPr lang="pt-BR" sz="1600" dirty="0">
                          <a:solidFill>
                            <a:schemeClr val="tx1"/>
                          </a:solidFill>
                        </a:rPr>
                        <a:t>AÇÕES</a:t>
                      </a:r>
                    </a:p>
                    <a:p>
                      <a:pPr algn="ctr"/>
                      <a:r>
                        <a:rPr lang="pt-BR" sz="1600" dirty="0" err="1">
                          <a:solidFill>
                            <a:schemeClr val="tx1"/>
                          </a:solidFill>
                        </a:rPr>
                        <a:t>Qtde</a:t>
                      </a:r>
                      <a:r>
                        <a:rPr lang="pt-BR" sz="1600" dirty="0">
                          <a:solidFill>
                            <a:schemeClr val="tx1"/>
                          </a:solidFill>
                        </a:rPr>
                        <a:t>-mil</a:t>
                      </a:r>
                    </a:p>
                  </a:txBody>
                  <a:tcPr/>
                </a:tc>
                <a:tc>
                  <a:txBody>
                    <a:bodyPr/>
                    <a:lstStyle/>
                    <a:p>
                      <a:pPr algn="ctr"/>
                      <a:r>
                        <a:rPr lang="pt-BR" sz="1600" dirty="0">
                          <a:solidFill>
                            <a:schemeClr val="tx1"/>
                          </a:solidFill>
                        </a:rPr>
                        <a:t>Valor</a:t>
                      </a:r>
                    </a:p>
                    <a:p>
                      <a:pPr algn="ctr"/>
                      <a:r>
                        <a:rPr lang="pt-BR" sz="1600" dirty="0">
                          <a:solidFill>
                            <a:schemeClr val="tx1"/>
                          </a:solidFill>
                        </a:rPr>
                        <a:t>por ação</a:t>
                      </a:r>
                    </a:p>
                  </a:txBody>
                  <a:tcPr/>
                </a:tc>
                <a:tc>
                  <a:txBody>
                    <a:bodyPr/>
                    <a:lstStyle/>
                    <a:p>
                      <a:pPr algn="ctr"/>
                      <a:r>
                        <a:rPr lang="pt-BR" sz="1600" dirty="0">
                          <a:solidFill>
                            <a:schemeClr val="tx1"/>
                          </a:solidFill>
                        </a:rPr>
                        <a:t>Valor</a:t>
                      </a:r>
                    </a:p>
                    <a:p>
                      <a:pPr algn="ctr"/>
                      <a:r>
                        <a:rPr lang="pt-BR" sz="1600" dirty="0">
                          <a:solidFill>
                            <a:schemeClr val="tx1"/>
                          </a:solidFill>
                        </a:rPr>
                        <a:t>R$ milhões</a:t>
                      </a:r>
                    </a:p>
                  </a:txBody>
                  <a:tcPr/>
                </a:tc>
                <a:extLst>
                  <a:ext uri="{0D108BD9-81ED-4DB2-BD59-A6C34878D82A}">
                    <a16:rowId xmlns:a16="http://schemas.microsoft.com/office/drawing/2014/main" val="10000"/>
                  </a:ext>
                </a:extLst>
              </a:tr>
              <a:tr h="308292">
                <a:tc>
                  <a:txBody>
                    <a:bodyPr/>
                    <a:lstStyle/>
                    <a:p>
                      <a:pPr algn="ctr"/>
                      <a:r>
                        <a:rPr lang="pt-BR" sz="1600" b="1" dirty="0"/>
                        <a:t>2015</a:t>
                      </a:r>
                    </a:p>
                  </a:txBody>
                  <a:tcPr/>
                </a:tc>
                <a:tc>
                  <a:txBody>
                    <a:bodyPr/>
                    <a:lstStyle/>
                    <a:p>
                      <a:pPr algn="r"/>
                      <a:r>
                        <a:rPr lang="pt-BR" sz="1600" b="1" dirty="0"/>
                        <a:t>295.433</a:t>
                      </a:r>
                    </a:p>
                  </a:txBody>
                  <a:tcPr/>
                </a:tc>
                <a:tc>
                  <a:txBody>
                    <a:bodyPr/>
                    <a:lstStyle/>
                    <a:p>
                      <a:pPr algn="r"/>
                      <a:r>
                        <a:rPr lang="pt-BR" sz="1600" b="1" dirty="0"/>
                        <a:t>14,73</a:t>
                      </a:r>
                    </a:p>
                  </a:txBody>
                  <a:tcPr/>
                </a:tc>
                <a:tc>
                  <a:txBody>
                    <a:bodyPr/>
                    <a:lstStyle/>
                    <a:p>
                      <a:pPr algn="r"/>
                      <a:r>
                        <a:rPr lang="pt-BR" sz="1600" b="1" dirty="0"/>
                        <a:t>4.354</a:t>
                      </a:r>
                    </a:p>
                  </a:txBody>
                  <a:tcPr/>
                </a:tc>
                <a:extLst>
                  <a:ext uri="{0D108BD9-81ED-4DB2-BD59-A6C34878D82A}">
                    <a16:rowId xmlns:a16="http://schemas.microsoft.com/office/drawing/2014/main" val="10002"/>
                  </a:ext>
                </a:extLst>
              </a:tr>
              <a:tr h="268635">
                <a:tc>
                  <a:txBody>
                    <a:bodyPr/>
                    <a:lstStyle/>
                    <a:p>
                      <a:pPr algn="ctr"/>
                      <a:r>
                        <a:rPr lang="pt-BR" sz="1600" b="1" dirty="0"/>
                        <a:t>2016</a:t>
                      </a:r>
                    </a:p>
                  </a:txBody>
                  <a:tcPr/>
                </a:tc>
                <a:tc>
                  <a:txBody>
                    <a:bodyPr/>
                    <a:lstStyle/>
                    <a:p>
                      <a:pPr algn="r"/>
                      <a:r>
                        <a:rPr lang="pt-BR" sz="1600" b="1" dirty="0"/>
                        <a:t>278.210</a:t>
                      </a:r>
                    </a:p>
                  </a:txBody>
                  <a:tcPr/>
                </a:tc>
                <a:tc>
                  <a:txBody>
                    <a:bodyPr/>
                    <a:lstStyle/>
                    <a:p>
                      <a:pPr algn="r"/>
                      <a:r>
                        <a:rPr lang="pt-BR" sz="1600" b="1" dirty="0"/>
                        <a:t>28,08</a:t>
                      </a:r>
                    </a:p>
                  </a:txBody>
                  <a:tcPr/>
                </a:tc>
                <a:tc>
                  <a:txBody>
                    <a:bodyPr/>
                    <a:lstStyle/>
                    <a:p>
                      <a:pPr algn="r"/>
                      <a:r>
                        <a:rPr lang="pt-BR" sz="1600" b="1" dirty="0"/>
                        <a:t>7.814</a:t>
                      </a:r>
                    </a:p>
                  </a:txBody>
                  <a:tcPr/>
                </a:tc>
                <a:extLst>
                  <a:ext uri="{0D108BD9-81ED-4DB2-BD59-A6C34878D82A}">
                    <a16:rowId xmlns:a16="http://schemas.microsoft.com/office/drawing/2014/main" val="10004"/>
                  </a:ext>
                </a:extLst>
              </a:tr>
              <a:tr h="314119">
                <a:tc>
                  <a:txBody>
                    <a:bodyPr/>
                    <a:lstStyle/>
                    <a:p>
                      <a:pPr algn="ctr"/>
                      <a:r>
                        <a:rPr lang="pt-BR" sz="1600" b="1" dirty="0"/>
                        <a:t>2017</a:t>
                      </a:r>
                    </a:p>
                  </a:txBody>
                  <a:tcPr/>
                </a:tc>
                <a:tc>
                  <a:txBody>
                    <a:bodyPr/>
                    <a:lstStyle/>
                    <a:p>
                      <a:pPr algn="r"/>
                      <a:r>
                        <a:rPr lang="pt-BR" sz="1600" b="1" dirty="0">
                          <a:solidFill>
                            <a:schemeClr val="tx1"/>
                          </a:solidFill>
                        </a:rPr>
                        <a:t>241.637</a:t>
                      </a:r>
                    </a:p>
                  </a:txBody>
                  <a:tcPr/>
                </a:tc>
                <a:tc>
                  <a:txBody>
                    <a:bodyPr/>
                    <a:lstStyle/>
                    <a:p>
                      <a:pPr algn="r"/>
                      <a:r>
                        <a:rPr lang="pt-BR" sz="1600" b="1" dirty="0">
                          <a:solidFill>
                            <a:schemeClr val="tx1"/>
                          </a:solidFill>
                        </a:rPr>
                        <a:t>31,81</a:t>
                      </a:r>
                    </a:p>
                  </a:txBody>
                  <a:tcPr/>
                </a:tc>
                <a:tc>
                  <a:txBody>
                    <a:bodyPr/>
                    <a:lstStyle/>
                    <a:p>
                      <a:pPr algn="r"/>
                      <a:r>
                        <a:rPr lang="pt-BR" sz="1600" b="1" dirty="0">
                          <a:solidFill>
                            <a:schemeClr val="tx1"/>
                          </a:solidFill>
                        </a:rPr>
                        <a:t>7.688</a:t>
                      </a:r>
                    </a:p>
                  </a:txBody>
                  <a:tcPr/>
                </a:tc>
                <a:extLst>
                  <a:ext uri="{0D108BD9-81ED-4DB2-BD59-A6C34878D82A}">
                    <a16:rowId xmlns:a16="http://schemas.microsoft.com/office/drawing/2014/main" val="10003"/>
                  </a:ext>
                </a:extLst>
              </a:tr>
              <a:tr h="3269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r>
                        <a:rPr lang="pt-BR" sz="1600" b="1" dirty="0"/>
                        <a:t>174.097</a:t>
                      </a:r>
                    </a:p>
                  </a:txBody>
                  <a:tcPr/>
                </a:tc>
                <a:tc>
                  <a:txBody>
                    <a:bodyPr/>
                    <a:lstStyle/>
                    <a:p>
                      <a:pPr algn="r"/>
                      <a:r>
                        <a:rPr lang="pt-BR" sz="1600" b="1" dirty="0"/>
                        <a:t>46,48</a:t>
                      </a:r>
                    </a:p>
                  </a:txBody>
                  <a:tcPr/>
                </a:tc>
                <a:tc>
                  <a:txBody>
                    <a:bodyPr/>
                    <a:lstStyle/>
                    <a:p>
                      <a:pPr algn="r"/>
                      <a:r>
                        <a:rPr lang="pt-BR" sz="1600" b="1" dirty="0">
                          <a:solidFill>
                            <a:schemeClr val="tx1"/>
                          </a:solidFill>
                        </a:rPr>
                        <a:t>8.093</a:t>
                      </a:r>
                    </a:p>
                  </a:txBody>
                  <a:tcPr/>
                </a:tc>
                <a:extLst>
                  <a:ext uri="{0D108BD9-81ED-4DB2-BD59-A6C34878D82A}">
                    <a16:rowId xmlns:a16="http://schemas.microsoft.com/office/drawing/2014/main" val="10005"/>
                  </a:ext>
                </a:extLst>
              </a:tr>
              <a:tr h="346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r>
                        <a:rPr lang="pt-BR" sz="1600" b="1" dirty="0"/>
                        <a:t>133.346</a:t>
                      </a:r>
                    </a:p>
                  </a:txBody>
                  <a:tcPr/>
                </a:tc>
                <a:tc>
                  <a:txBody>
                    <a:bodyPr/>
                    <a:lstStyle/>
                    <a:p>
                      <a:pPr algn="r"/>
                      <a:r>
                        <a:rPr lang="pt-BR" sz="1600" b="1" dirty="0"/>
                        <a:t>52,81</a:t>
                      </a:r>
                    </a:p>
                  </a:txBody>
                  <a:tcPr/>
                </a:tc>
                <a:tc>
                  <a:txBody>
                    <a:bodyPr/>
                    <a:lstStyle/>
                    <a:p>
                      <a:pPr algn="r"/>
                      <a:r>
                        <a:rPr lang="pt-BR" sz="1600" b="1" dirty="0">
                          <a:solidFill>
                            <a:schemeClr val="tx1"/>
                          </a:solidFill>
                        </a:rPr>
                        <a:t>7.043</a:t>
                      </a:r>
                    </a:p>
                  </a:txBody>
                  <a:tcPr/>
                </a:tc>
                <a:extLst>
                  <a:ext uri="{0D108BD9-81ED-4DB2-BD59-A6C34878D82A}">
                    <a16:rowId xmlns:a16="http://schemas.microsoft.com/office/drawing/2014/main" val="10006"/>
                  </a:ext>
                </a:extLst>
              </a:tr>
              <a:tr h="27841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r>
                        <a:rPr lang="pt-BR" sz="1600" b="1" dirty="0"/>
                        <a:t>131.268</a:t>
                      </a:r>
                    </a:p>
                  </a:txBody>
                  <a:tcPr/>
                </a:tc>
                <a:tc>
                  <a:txBody>
                    <a:bodyPr/>
                    <a:lstStyle/>
                    <a:p>
                      <a:pPr algn="r"/>
                      <a:r>
                        <a:rPr lang="pt-BR" sz="1600" b="1" dirty="0"/>
                        <a:t>38,79</a:t>
                      </a:r>
                    </a:p>
                  </a:txBody>
                  <a:tcPr/>
                </a:tc>
                <a:tc>
                  <a:txBody>
                    <a:bodyPr/>
                    <a:lstStyle/>
                    <a:p>
                      <a:pPr algn="r"/>
                      <a:r>
                        <a:rPr lang="pt-BR" sz="1600" b="1" dirty="0">
                          <a:solidFill>
                            <a:schemeClr val="tx1"/>
                          </a:solidFill>
                        </a:rPr>
                        <a:t>5.093</a:t>
                      </a:r>
                    </a:p>
                  </a:txBody>
                  <a:tcPr/>
                </a:tc>
                <a:extLst>
                  <a:ext uri="{0D108BD9-81ED-4DB2-BD59-A6C34878D82A}">
                    <a16:rowId xmlns:a16="http://schemas.microsoft.com/office/drawing/2014/main" val="10007"/>
                  </a:ext>
                </a:extLst>
              </a:tr>
              <a:tr h="3432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t>130.184</a:t>
                      </a:r>
                    </a:p>
                  </a:txBody>
                  <a:tcPr/>
                </a:tc>
                <a:tc>
                  <a:txBody>
                    <a:bodyPr/>
                    <a:lstStyle/>
                    <a:p>
                      <a:pPr algn="r"/>
                      <a:r>
                        <a:rPr lang="pt-BR" sz="1600" b="1" dirty="0"/>
                        <a:t>28,84</a:t>
                      </a:r>
                    </a:p>
                  </a:txBody>
                  <a:tcPr/>
                </a:tc>
                <a:tc>
                  <a:txBody>
                    <a:bodyPr/>
                    <a:lstStyle/>
                    <a:p>
                      <a:pPr algn="r"/>
                      <a:r>
                        <a:rPr lang="pt-BR" sz="1600" b="1" dirty="0">
                          <a:solidFill>
                            <a:schemeClr val="tx1"/>
                          </a:solidFill>
                        </a:rPr>
                        <a:t>3.755</a:t>
                      </a:r>
                    </a:p>
                  </a:txBody>
                  <a:tcPr/>
                </a:tc>
                <a:extLst>
                  <a:ext uri="{0D108BD9-81ED-4DB2-BD59-A6C34878D82A}">
                    <a16:rowId xmlns:a16="http://schemas.microsoft.com/office/drawing/2014/main" val="1584233782"/>
                  </a:ext>
                </a:extLst>
              </a:tr>
              <a:tr h="3432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algn="r"/>
                      <a:r>
                        <a:rPr lang="pt-BR" sz="1600" b="1" dirty="0"/>
                        <a:t>129.026</a:t>
                      </a:r>
                    </a:p>
                  </a:txBody>
                  <a:tcPr/>
                </a:tc>
                <a:tc>
                  <a:txBody>
                    <a:bodyPr/>
                    <a:lstStyle/>
                    <a:p>
                      <a:pPr algn="r"/>
                      <a:r>
                        <a:rPr lang="pt-BR" sz="1600" b="1" dirty="0"/>
                        <a:t>34,72</a:t>
                      </a:r>
                    </a:p>
                  </a:txBody>
                  <a:tcPr/>
                </a:tc>
                <a:tc>
                  <a:txBody>
                    <a:bodyPr/>
                    <a:lstStyle/>
                    <a:p>
                      <a:pPr algn="r"/>
                      <a:r>
                        <a:rPr lang="pt-BR" sz="1600" b="1" dirty="0">
                          <a:solidFill>
                            <a:schemeClr val="tx1"/>
                          </a:solidFill>
                        </a:rPr>
                        <a:t>4.481</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pic>
        <p:nvPicPr>
          <p:cNvPr id="5" name="Imagem 4">
            <a:extLst>
              <a:ext uri="{FF2B5EF4-FFF2-40B4-BE49-F238E27FC236}">
                <a16:creationId xmlns:a16="http://schemas.microsoft.com/office/drawing/2014/main" id="{7F19A354-AA31-E7DD-180C-5DF69B3F1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264" y="0"/>
            <a:ext cx="5666874" cy="5143500"/>
          </a:xfrm>
          <a:prstGeom prst="rect">
            <a:avLst/>
          </a:prstGeom>
        </p:spPr>
      </p:pic>
    </p:spTree>
    <p:extLst>
      <p:ext uri="{BB962C8B-B14F-4D97-AF65-F5344CB8AC3E}">
        <p14:creationId xmlns:p14="http://schemas.microsoft.com/office/powerpoint/2010/main" val="226966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9"/>
          <p:cNvSpPr txBox="1">
            <a:spLocks noGrp="1"/>
          </p:cNvSpPr>
          <p:nvPr>
            <p:ph type="title"/>
          </p:nvPr>
        </p:nvSpPr>
        <p:spPr>
          <a:xfrm>
            <a:off x="719064" y="500098"/>
            <a:ext cx="8014010" cy="396300"/>
          </a:xfrm>
          <a:prstGeom prst="rect">
            <a:avLst/>
          </a:prstGeom>
        </p:spPr>
        <p:txBody>
          <a:bodyPr spcFirstLastPara="1" wrap="square" lIns="0" tIns="0" rIns="0" bIns="0" anchor="b" anchorCtr="0">
            <a:noAutofit/>
          </a:bodyPr>
          <a:lstStyle/>
          <a:p>
            <a:pPr marL="0" indent="0">
              <a:buNone/>
            </a:pPr>
            <a:r>
              <a:rPr lang="pt-BR" sz="2000" b="1" dirty="0"/>
              <a:t>PREVI - PLANO 1</a:t>
            </a:r>
            <a:br>
              <a:rPr lang="pt-BR" sz="2000" b="1" dirty="0"/>
            </a:br>
            <a:r>
              <a:rPr lang="pt-BR" sz="2000" b="1" dirty="0"/>
              <a:t>INVESTIMENTOS NA PETROBRAS</a:t>
            </a:r>
          </a:p>
        </p:txBody>
      </p:sp>
      <p:sp>
        <p:nvSpPr>
          <p:cNvPr id="121" name="Google Shape;121;p19"/>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Espaço Reservado para Conteúdo 2">
            <a:extLst>
              <a:ext uri="{FF2B5EF4-FFF2-40B4-BE49-F238E27FC236}">
                <a16:creationId xmlns:a16="http://schemas.microsoft.com/office/drawing/2014/main" id="{E0D295BF-8FBD-85CA-DA41-A20F994E0D10}"/>
              </a:ext>
            </a:extLst>
          </p:cNvPr>
          <p:cNvSpPr>
            <a:spLocks noGrp="1"/>
          </p:cNvSpPr>
          <p:nvPr>
            <p:ph type="body" idx="2"/>
          </p:nvPr>
        </p:nvSpPr>
        <p:spPr>
          <a:xfrm>
            <a:off x="1266245" y="1638301"/>
            <a:ext cx="6745326" cy="3155950"/>
          </a:xfrm>
        </p:spPr>
        <p:txBody>
          <a:bodyPr>
            <a:normAutofit fontScale="92500" lnSpcReduction="10000"/>
          </a:bodyPr>
          <a:lstStyle/>
          <a:p>
            <a:pPr marL="0" indent="0" algn="just">
              <a:buNone/>
            </a:pPr>
            <a:endParaRPr lang="pt-BR" b="1" dirty="0"/>
          </a:p>
          <a:p>
            <a:pPr marL="0" indent="0" algn="just">
              <a:buNone/>
            </a:pPr>
            <a:r>
              <a:rPr lang="pt-BR" sz="4800" b="1" dirty="0"/>
              <a:t> </a:t>
            </a:r>
          </a:p>
          <a:p>
            <a:pPr marL="0" indent="0" algn="just">
              <a:buNone/>
            </a:pPr>
            <a:endParaRPr lang="pt-BR" sz="2800" b="1" dirty="0"/>
          </a:p>
          <a:p>
            <a:pPr marL="0" indent="0" algn="just">
              <a:buNone/>
            </a:pPr>
            <a:endParaRPr lang="pt-BR" sz="2800" b="1" dirty="0"/>
          </a:p>
          <a:p>
            <a:pPr marL="0" indent="0" algn="just">
              <a:buNone/>
            </a:pPr>
            <a:r>
              <a:rPr lang="pt-BR" sz="2800" b="1" dirty="0"/>
              <a:t>												</a:t>
            </a:r>
            <a:endParaRPr lang="pt-BR" sz="2000" b="1" dirty="0"/>
          </a:p>
        </p:txBody>
      </p:sp>
      <p:graphicFrame>
        <p:nvGraphicFramePr>
          <p:cNvPr id="2" name="Tabela 1">
            <a:extLst>
              <a:ext uri="{FF2B5EF4-FFF2-40B4-BE49-F238E27FC236}">
                <a16:creationId xmlns:a16="http://schemas.microsoft.com/office/drawing/2014/main" id="{B5F56576-5463-0410-D45F-FCFAE350753B}"/>
              </a:ext>
            </a:extLst>
          </p:cNvPr>
          <p:cNvGraphicFramePr>
            <a:graphicFrameLocks noGrp="1"/>
          </p:cNvGraphicFramePr>
          <p:nvPr>
            <p:extLst>
              <p:ext uri="{D42A27DB-BD31-4B8C-83A1-F6EECF244321}">
                <p14:modId xmlns:p14="http://schemas.microsoft.com/office/powerpoint/2010/main" val="3907340230"/>
              </p:ext>
            </p:extLst>
          </p:nvPr>
        </p:nvGraphicFramePr>
        <p:xfrm>
          <a:off x="1515979" y="1203204"/>
          <a:ext cx="6006946" cy="3312864"/>
        </p:xfrm>
        <a:graphic>
          <a:graphicData uri="http://schemas.openxmlformats.org/drawingml/2006/table">
            <a:tbl>
              <a:tblPr firstRow="1" bandRow="1">
                <a:tableStyleId>{5C22544A-7EE6-4342-B048-85BDC9FD1C3A}</a:tableStyleId>
              </a:tblPr>
              <a:tblGrid>
                <a:gridCol w="1510460">
                  <a:extLst>
                    <a:ext uri="{9D8B030D-6E8A-4147-A177-3AD203B41FA5}">
                      <a16:colId xmlns:a16="http://schemas.microsoft.com/office/drawing/2014/main" val="20000"/>
                    </a:ext>
                  </a:extLst>
                </a:gridCol>
                <a:gridCol w="1410348">
                  <a:extLst>
                    <a:ext uri="{9D8B030D-6E8A-4147-A177-3AD203B41FA5}">
                      <a16:colId xmlns:a16="http://schemas.microsoft.com/office/drawing/2014/main" val="20001"/>
                    </a:ext>
                  </a:extLst>
                </a:gridCol>
                <a:gridCol w="1543069">
                  <a:extLst>
                    <a:ext uri="{9D8B030D-6E8A-4147-A177-3AD203B41FA5}">
                      <a16:colId xmlns:a16="http://schemas.microsoft.com/office/drawing/2014/main" val="20002"/>
                    </a:ext>
                  </a:extLst>
                </a:gridCol>
                <a:gridCol w="1543069">
                  <a:extLst>
                    <a:ext uri="{9D8B030D-6E8A-4147-A177-3AD203B41FA5}">
                      <a16:colId xmlns:a16="http://schemas.microsoft.com/office/drawing/2014/main" val="20003"/>
                    </a:ext>
                  </a:extLst>
                </a:gridCol>
              </a:tblGrid>
              <a:tr h="604946">
                <a:tc>
                  <a:txBody>
                    <a:bodyPr/>
                    <a:lstStyle/>
                    <a:p>
                      <a:pPr algn="ctr"/>
                      <a:endParaRPr lang="pt-BR" sz="1600" dirty="0">
                        <a:solidFill>
                          <a:schemeClr val="tx1"/>
                        </a:solidFill>
                      </a:endParaRPr>
                    </a:p>
                    <a:p>
                      <a:pPr algn="ctr"/>
                      <a:r>
                        <a:rPr lang="pt-BR" sz="1600" dirty="0">
                          <a:solidFill>
                            <a:schemeClr val="tx1"/>
                          </a:solidFill>
                        </a:rPr>
                        <a:t>ANO</a:t>
                      </a:r>
                    </a:p>
                  </a:txBody>
                  <a:tcPr/>
                </a:tc>
                <a:tc>
                  <a:txBody>
                    <a:bodyPr/>
                    <a:lstStyle/>
                    <a:p>
                      <a:pPr algn="ctr"/>
                      <a:r>
                        <a:rPr lang="pt-BR" sz="1600" dirty="0">
                          <a:solidFill>
                            <a:schemeClr val="tx1"/>
                          </a:solidFill>
                        </a:rPr>
                        <a:t>AÇÕES</a:t>
                      </a:r>
                    </a:p>
                    <a:p>
                      <a:pPr algn="ctr"/>
                      <a:r>
                        <a:rPr lang="pt-BR" sz="1600" dirty="0" err="1">
                          <a:solidFill>
                            <a:schemeClr val="tx1"/>
                          </a:solidFill>
                        </a:rPr>
                        <a:t>Qtde</a:t>
                      </a:r>
                      <a:r>
                        <a:rPr lang="pt-BR" sz="1600" dirty="0">
                          <a:solidFill>
                            <a:schemeClr val="tx1"/>
                          </a:solidFill>
                        </a:rPr>
                        <a:t>-mil</a:t>
                      </a:r>
                    </a:p>
                  </a:txBody>
                  <a:tcPr/>
                </a:tc>
                <a:tc>
                  <a:txBody>
                    <a:bodyPr/>
                    <a:lstStyle/>
                    <a:p>
                      <a:pPr algn="ctr"/>
                      <a:r>
                        <a:rPr lang="pt-BR" sz="1600" dirty="0">
                          <a:solidFill>
                            <a:schemeClr val="tx1"/>
                          </a:solidFill>
                        </a:rPr>
                        <a:t>Valor</a:t>
                      </a:r>
                    </a:p>
                    <a:p>
                      <a:pPr algn="ctr"/>
                      <a:r>
                        <a:rPr lang="pt-BR" sz="1600" dirty="0">
                          <a:solidFill>
                            <a:schemeClr val="tx1"/>
                          </a:solidFill>
                        </a:rPr>
                        <a:t>por ação</a:t>
                      </a:r>
                    </a:p>
                  </a:txBody>
                  <a:tcPr/>
                </a:tc>
                <a:tc>
                  <a:txBody>
                    <a:bodyPr/>
                    <a:lstStyle/>
                    <a:p>
                      <a:pPr algn="ctr"/>
                      <a:r>
                        <a:rPr lang="pt-BR" sz="1600" dirty="0">
                          <a:solidFill>
                            <a:schemeClr val="tx1"/>
                          </a:solidFill>
                        </a:rPr>
                        <a:t>Valor</a:t>
                      </a:r>
                    </a:p>
                    <a:p>
                      <a:pPr algn="ctr"/>
                      <a:r>
                        <a:rPr lang="pt-BR" sz="1600" dirty="0">
                          <a:solidFill>
                            <a:schemeClr val="tx1"/>
                          </a:solidFill>
                        </a:rPr>
                        <a:t>R$ milhões</a:t>
                      </a:r>
                    </a:p>
                  </a:txBody>
                  <a:tcPr/>
                </a:tc>
                <a:extLst>
                  <a:ext uri="{0D108BD9-81ED-4DB2-BD59-A6C34878D82A}">
                    <a16:rowId xmlns:a16="http://schemas.microsoft.com/office/drawing/2014/main" val="10000"/>
                  </a:ext>
                </a:extLst>
              </a:tr>
              <a:tr h="304483">
                <a:tc>
                  <a:txBody>
                    <a:bodyPr/>
                    <a:lstStyle/>
                    <a:p>
                      <a:pPr algn="ctr"/>
                      <a:r>
                        <a:rPr lang="pt-BR" sz="1600" b="1" dirty="0"/>
                        <a:t>2015</a:t>
                      </a:r>
                    </a:p>
                  </a:txBody>
                  <a:tcPr/>
                </a:tc>
                <a:tc>
                  <a:txBody>
                    <a:bodyPr/>
                    <a:lstStyle/>
                    <a:p>
                      <a:pPr algn="r"/>
                      <a:r>
                        <a:rPr lang="pt-BR" sz="1600" b="1" dirty="0"/>
                        <a:t>352.912</a:t>
                      </a:r>
                    </a:p>
                  </a:txBody>
                  <a:tcPr/>
                </a:tc>
                <a:tc>
                  <a:txBody>
                    <a:bodyPr/>
                    <a:lstStyle/>
                    <a:p>
                      <a:pPr algn="r"/>
                      <a:r>
                        <a:rPr lang="pt-BR" sz="1600" b="1" dirty="0"/>
                        <a:t>6,73</a:t>
                      </a:r>
                    </a:p>
                  </a:txBody>
                  <a:tcPr/>
                </a:tc>
                <a:tc>
                  <a:txBody>
                    <a:bodyPr/>
                    <a:lstStyle/>
                    <a:p>
                      <a:pPr algn="r"/>
                      <a:r>
                        <a:rPr lang="pt-BR" sz="1600" b="1" dirty="0"/>
                        <a:t>2.377</a:t>
                      </a:r>
                    </a:p>
                  </a:txBody>
                  <a:tcPr/>
                </a:tc>
                <a:extLst>
                  <a:ext uri="{0D108BD9-81ED-4DB2-BD59-A6C34878D82A}">
                    <a16:rowId xmlns:a16="http://schemas.microsoft.com/office/drawing/2014/main" val="10002"/>
                  </a:ext>
                </a:extLst>
              </a:tr>
              <a:tr h="298647">
                <a:tc>
                  <a:txBody>
                    <a:bodyPr/>
                    <a:lstStyle/>
                    <a:p>
                      <a:pPr algn="ctr"/>
                      <a:r>
                        <a:rPr lang="pt-BR" sz="1600" b="1" dirty="0"/>
                        <a:t>2016</a:t>
                      </a:r>
                    </a:p>
                  </a:txBody>
                  <a:tcPr/>
                </a:tc>
                <a:tc>
                  <a:txBody>
                    <a:bodyPr/>
                    <a:lstStyle/>
                    <a:p>
                      <a:pPr algn="r"/>
                      <a:r>
                        <a:rPr lang="pt-BR" sz="1600" b="1" dirty="0"/>
                        <a:t>352.912</a:t>
                      </a:r>
                    </a:p>
                  </a:txBody>
                  <a:tcPr/>
                </a:tc>
                <a:tc>
                  <a:txBody>
                    <a:bodyPr/>
                    <a:lstStyle/>
                    <a:p>
                      <a:pPr algn="r"/>
                      <a:r>
                        <a:rPr lang="pt-BR" sz="1600" b="1" dirty="0"/>
                        <a:t>14,90</a:t>
                      </a:r>
                    </a:p>
                  </a:txBody>
                  <a:tcPr/>
                </a:tc>
                <a:tc>
                  <a:txBody>
                    <a:bodyPr/>
                    <a:lstStyle/>
                    <a:p>
                      <a:pPr algn="r"/>
                      <a:r>
                        <a:rPr lang="pt-BR" sz="1600" b="1" dirty="0"/>
                        <a:t>5.261</a:t>
                      </a:r>
                    </a:p>
                  </a:txBody>
                  <a:tcPr/>
                </a:tc>
                <a:extLst>
                  <a:ext uri="{0D108BD9-81ED-4DB2-BD59-A6C34878D82A}">
                    <a16:rowId xmlns:a16="http://schemas.microsoft.com/office/drawing/2014/main" val="10004"/>
                  </a:ext>
                </a:extLst>
              </a:tr>
              <a:tr h="312868">
                <a:tc>
                  <a:txBody>
                    <a:bodyPr/>
                    <a:lstStyle/>
                    <a:p>
                      <a:pPr algn="ctr"/>
                      <a:r>
                        <a:rPr lang="pt-BR" sz="1600" b="1" dirty="0"/>
                        <a:t>2017</a:t>
                      </a:r>
                    </a:p>
                  </a:txBody>
                  <a:tcPr/>
                </a:tc>
                <a:tc>
                  <a:txBody>
                    <a:bodyPr/>
                    <a:lstStyle/>
                    <a:p>
                      <a:pPr algn="r"/>
                      <a:r>
                        <a:rPr lang="pt-BR" sz="1600" b="1" dirty="0">
                          <a:solidFill>
                            <a:schemeClr val="tx1"/>
                          </a:solidFill>
                        </a:rPr>
                        <a:t>340.072</a:t>
                      </a:r>
                    </a:p>
                  </a:txBody>
                  <a:tcPr/>
                </a:tc>
                <a:tc>
                  <a:txBody>
                    <a:bodyPr/>
                    <a:lstStyle/>
                    <a:p>
                      <a:pPr algn="r"/>
                      <a:r>
                        <a:rPr lang="pt-BR" sz="1600" b="1" dirty="0">
                          <a:solidFill>
                            <a:schemeClr val="tx1"/>
                          </a:solidFill>
                        </a:rPr>
                        <a:t>16,11</a:t>
                      </a:r>
                    </a:p>
                  </a:txBody>
                  <a:tcPr/>
                </a:tc>
                <a:tc>
                  <a:txBody>
                    <a:bodyPr/>
                    <a:lstStyle/>
                    <a:p>
                      <a:pPr algn="r"/>
                      <a:r>
                        <a:rPr lang="pt-BR" sz="1600" b="1" dirty="0">
                          <a:solidFill>
                            <a:schemeClr val="tx1"/>
                          </a:solidFill>
                        </a:rPr>
                        <a:t>5.480</a:t>
                      </a:r>
                    </a:p>
                  </a:txBody>
                  <a:tcPr/>
                </a:tc>
                <a:extLst>
                  <a:ext uri="{0D108BD9-81ED-4DB2-BD59-A6C34878D82A}">
                    <a16:rowId xmlns:a16="http://schemas.microsoft.com/office/drawing/2014/main" val="10003"/>
                  </a:ext>
                </a:extLst>
              </a:tr>
              <a:tr h="2986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2018</a:t>
                      </a:r>
                    </a:p>
                  </a:txBody>
                  <a:tcPr/>
                </a:tc>
                <a:tc>
                  <a:txBody>
                    <a:bodyPr/>
                    <a:lstStyle/>
                    <a:p>
                      <a:pPr algn="r"/>
                      <a:r>
                        <a:rPr lang="pt-BR" sz="1600" b="1" dirty="0"/>
                        <a:t>277.760</a:t>
                      </a:r>
                    </a:p>
                  </a:txBody>
                  <a:tcPr/>
                </a:tc>
                <a:tc>
                  <a:txBody>
                    <a:bodyPr/>
                    <a:lstStyle/>
                    <a:p>
                      <a:pPr algn="r"/>
                      <a:r>
                        <a:rPr lang="pt-BR" sz="1600" b="1" dirty="0"/>
                        <a:t>23,01</a:t>
                      </a:r>
                    </a:p>
                  </a:txBody>
                  <a:tcPr/>
                </a:tc>
                <a:tc>
                  <a:txBody>
                    <a:bodyPr/>
                    <a:lstStyle/>
                    <a:p>
                      <a:pPr algn="r"/>
                      <a:r>
                        <a:rPr lang="pt-BR" sz="1600" b="1" dirty="0">
                          <a:solidFill>
                            <a:schemeClr val="tx1"/>
                          </a:solidFill>
                        </a:rPr>
                        <a:t>6.393</a:t>
                      </a:r>
                    </a:p>
                  </a:txBody>
                  <a:tcPr/>
                </a:tc>
                <a:extLst>
                  <a:ext uri="{0D108BD9-81ED-4DB2-BD59-A6C34878D82A}">
                    <a16:rowId xmlns:a16="http://schemas.microsoft.com/office/drawing/2014/main" val="10005"/>
                  </a:ext>
                </a:extLst>
              </a:tr>
              <a:tr h="3527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2019 </a:t>
                      </a:r>
                    </a:p>
                  </a:txBody>
                  <a:tcPr/>
                </a:tc>
                <a:tc>
                  <a:txBody>
                    <a:bodyPr/>
                    <a:lstStyle/>
                    <a:p>
                      <a:pPr algn="r"/>
                      <a:r>
                        <a:rPr lang="pt-BR" sz="1600" b="1" dirty="0"/>
                        <a:t>219.438</a:t>
                      </a:r>
                    </a:p>
                  </a:txBody>
                  <a:tcPr/>
                </a:tc>
                <a:tc>
                  <a:txBody>
                    <a:bodyPr/>
                    <a:lstStyle/>
                    <a:p>
                      <a:pPr algn="r"/>
                      <a:r>
                        <a:rPr lang="pt-BR" sz="1600" b="1" dirty="0"/>
                        <a:t>30,15</a:t>
                      </a:r>
                    </a:p>
                  </a:txBody>
                  <a:tcPr/>
                </a:tc>
                <a:tc>
                  <a:txBody>
                    <a:bodyPr/>
                    <a:lstStyle/>
                    <a:p>
                      <a:pPr algn="r"/>
                      <a:r>
                        <a:rPr lang="pt-BR" sz="1600" b="1" dirty="0">
                          <a:solidFill>
                            <a:schemeClr val="tx1"/>
                          </a:solidFill>
                        </a:rPr>
                        <a:t>6.617</a:t>
                      </a:r>
                    </a:p>
                  </a:txBody>
                  <a:tcPr/>
                </a:tc>
                <a:extLst>
                  <a:ext uri="{0D108BD9-81ED-4DB2-BD59-A6C34878D82A}">
                    <a16:rowId xmlns:a16="http://schemas.microsoft.com/office/drawing/2014/main" val="10006"/>
                  </a:ext>
                </a:extLst>
              </a:tr>
              <a:tr h="2871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2020</a:t>
                      </a:r>
                    </a:p>
                  </a:txBody>
                  <a:tcPr/>
                </a:tc>
                <a:tc>
                  <a:txBody>
                    <a:bodyPr/>
                    <a:lstStyle/>
                    <a:p>
                      <a:pPr algn="r"/>
                      <a:r>
                        <a:rPr lang="pt-BR" sz="1600" b="1" dirty="0"/>
                        <a:t>216.384</a:t>
                      </a:r>
                    </a:p>
                  </a:txBody>
                  <a:tcPr/>
                </a:tc>
                <a:tc>
                  <a:txBody>
                    <a:bodyPr/>
                    <a:lstStyle/>
                    <a:p>
                      <a:pPr algn="r"/>
                      <a:r>
                        <a:rPr lang="pt-BR" sz="1600" b="1" dirty="0"/>
                        <a:t>27,20</a:t>
                      </a:r>
                    </a:p>
                  </a:txBody>
                  <a:tcPr/>
                </a:tc>
                <a:tc>
                  <a:txBody>
                    <a:bodyPr/>
                    <a:lstStyle/>
                    <a:p>
                      <a:pPr algn="r"/>
                      <a:r>
                        <a:rPr lang="pt-BR" sz="1600" b="1" dirty="0">
                          <a:solidFill>
                            <a:schemeClr val="tx1"/>
                          </a:solidFill>
                        </a:rPr>
                        <a:t>5.887</a:t>
                      </a:r>
                    </a:p>
                  </a:txBody>
                  <a:tcPr/>
                </a:tc>
                <a:extLst>
                  <a:ext uri="{0D108BD9-81ED-4DB2-BD59-A6C34878D82A}">
                    <a16:rowId xmlns:a16="http://schemas.microsoft.com/office/drawing/2014/main" val="10007"/>
                  </a:ext>
                </a:extLst>
              </a:tr>
              <a:tr h="28442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2021</a:t>
                      </a:r>
                    </a:p>
                  </a:txBody>
                  <a:tcPr/>
                </a:tc>
                <a:tc>
                  <a:txBody>
                    <a:bodyPr/>
                    <a:lstStyle/>
                    <a:p>
                      <a:pPr algn="r"/>
                      <a:r>
                        <a:rPr lang="pt-BR" sz="1600" b="1" dirty="0"/>
                        <a:t>158.628</a:t>
                      </a:r>
                    </a:p>
                  </a:txBody>
                  <a:tcPr/>
                </a:tc>
                <a:tc>
                  <a:txBody>
                    <a:bodyPr/>
                    <a:lstStyle/>
                    <a:p>
                      <a:pPr algn="r"/>
                      <a:r>
                        <a:rPr lang="pt-BR" sz="1600" b="1" dirty="0"/>
                        <a:t>28,45</a:t>
                      </a:r>
                    </a:p>
                  </a:txBody>
                  <a:tcPr/>
                </a:tc>
                <a:tc>
                  <a:txBody>
                    <a:bodyPr/>
                    <a:lstStyle/>
                    <a:p>
                      <a:pPr algn="r"/>
                      <a:r>
                        <a:rPr lang="pt-BR" sz="1600" b="1" dirty="0">
                          <a:solidFill>
                            <a:schemeClr val="tx1"/>
                          </a:solidFill>
                        </a:rPr>
                        <a:t>4.512</a:t>
                      </a:r>
                    </a:p>
                  </a:txBody>
                  <a:tcPr/>
                </a:tc>
                <a:extLst>
                  <a:ext uri="{0D108BD9-81ED-4DB2-BD59-A6C34878D82A}">
                    <a16:rowId xmlns:a16="http://schemas.microsoft.com/office/drawing/2014/main" val="703303054"/>
                  </a:ext>
                </a:extLst>
              </a:tr>
              <a:tr h="3434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a:t>2022</a:t>
                      </a:r>
                    </a:p>
                  </a:txBody>
                  <a:tcPr/>
                </a:tc>
                <a:tc>
                  <a:txBody>
                    <a:bodyPr/>
                    <a:lstStyle/>
                    <a:p>
                      <a:pPr algn="r"/>
                      <a:r>
                        <a:rPr lang="pt-BR" sz="1600" b="1" dirty="0"/>
                        <a:t>152.777</a:t>
                      </a:r>
                    </a:p>
                  </a:txBody>
                  <a:tcPr/>
                </a:tc>
                <a:tc>
                  <a:txBody>
                    <a:bodyPr/>
                    <a:lstStyle/>
                    <a:p>
                      <a:pPr algn="r"/>
                      <a:r>
                        <a:rPr lang="pt-BR" sz="1600" b="1" dirty="0"/>
                        <a:t>24,66</a:t>
                      </a:r>
                    </a:p>
                  </a:txBody>
                  <a:tcPr/>
                </a:tc>
                <a:tc>
                  <a:txBody>
                    <a:bodyPr/>
                    <a:lstStyle/>
                    <a:p>
                      <a:pPr algn="r"/>
                      <a:r>
                        <a:rPr lang="pt-BR" sz="1600" b="1" dirty="0">
                          <a:solidFill>
                            <a:schemeClr val="tx1"/>
                          </a:solidFill>
                        </a:rPr>
                        <a:t>3.769</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44308561"/>
      </p:ext>
    </p:extLst>
  </p:cSld>
  <p:clrMapOvr>
    <a:masterClrMapping/>
  </p:clrMapOvr>
</p:sld>
</file>

<file path=ppt/theme/theme1.xml><?xml version="1.0" encoding="utf-8"?>
<a:theme xmlns:a="http://schemas.openxmlformats.org/drawingml/2006/main" name="Joan template">
  <a:themeElements>
    <a:clrScheme name="Custom 347">
      <a:dk1>
        <a:srgbClr val="000C18"/>
      </a:dk1>
      <a:lt1>
        <a:srgbClr val="FFFFFF"/>
      </a:lt1>
      <a:dk2>
        <a:srgbClr val="85939C"/>
      </a:dk2>
      <a:lt2>
        <a:srgbClr val="E3F2F8"/>
      </a:lt2>
      <a:accent1>
        <a:srgbClr val="25A6E0"/>
      </a:accent1>
      <a:accent2>
        <a:srgbClr val="104499"/>
      </a:accent2>
      <a:accent3>
        <a:srgbClr val="94E277"/>
      </a:accent3>
      <a:accent4>
        <a:srgbClr val="4FB974"/>
      </a:accent4>
      <a:accent5>
        <a:srgbClr val="E9AB2D"/>
      </a:accent5>
      <a:accent6>
        <a:srgbClr val="D67309"/>
      </a:accent6>
      <a:hlink>
        <a:srgbClr val="10449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4619</TotalTime>
  <Words>6712</Words>
  <Application>Microsoft Office PowerPoint</Application>
  <PresentationFormat>Apresentação na tela (16:9)</PresentationFormat>
  <Paragraphs>1178</Paragraphs>
  <Slides>38</Slides>
  <Notes>38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38</vt:i4>
      </vt:variant>
    </vt:vector>
  </HeadingPairs>
  <TitlesOfParts>
    <vt:vector size="43" baseType="lpstr">
      <vt:lpstr>Calibri</vt:lpstr>
      <vt:lpstr>Inter-Regular</vt:lpstr>
      <vt:lpstr>Arial</vt:lpstr>
      <vt:lpstr>Arial </vt:lpstr>
      <vt:lpstr>Joan template</vt:lpstr>
      <vt:lpstr> AFABB-DF   CONVERSAS SOBRE A PREVI  Reflexões sobre a rentabilidade de INVESTIMENTOS do PLANO 1</vt:lpstr>
      <vt:lpstr>OBJETIVO DESTE TRABALHO  A Previ faz a gestão de quatro planos de benefícios: Plano 1, Previ Futuro, Previ Família e Carteira de Pecúlios (CAPEC).   Esta apresentação remete a reflexões, para isso faz um recorte, tratando apenas do Plano 1 e um segundo recorte,  investimentos em principais papéis da renda variável, renda fixa e  investimentos no exterior, contextualizada com uma visão macro de investimentos.</vt:lpstr>
      <vt:lpstr>AGENDA:</vt:lpstr>
      <vt:lpstr>1. Visão Macro – Investimentos – Plano 1 e Previ Futuro em 31.08.23. </vt:lpstr>
      <vt:lpstr>2 - PLANO 1 - RENDA VARIÁVEL - INVESTIMENTOS E OPORTUNIDADES</vt:lpstr>
      <vt:lpstr>Apresentação do PowerPoint</vt:lpstr>
      <vt:lpstr>PREVI - PLANO 1 INVESTIMENTOS NO BB</vt:lpstr>
      <vt:lpstr>Apresentação do PowerPoint</vt:lpstr>
      <vt:lpstr>PREVI - PLANO 1 INVESTIMENTOS NA PETROBRAS</vt:lpstr>
      <vt:lpstr>Apresentação do PowerPoint</vt:lpstr>
      <vt:lpstr>PREVI - PLANO 1 INVESTIMENTOS NA BRF</vt:lpstr>
      <vt:lpstr>PREVI - PLANO 1 INVESTIMENTOS NA INVEPAR</vt:lpstr>
      <vt:lpstr>PREVI - PLANO 1 INVESTIMENTOS NA INVEPAR</vt:lpstr>
      <vt:lpstr> </vt:lpstr>
      <vt:lpstr>PREVI - PLANO 1 INVESTIMENTOS NO IRB</vt:lpstr>
      <vt:lpstr>Apresentação do PowerPoint</vt:lpstr>
      <vt:lpstr>PREVI - PLANO 1 INVESTIMENTOS NO MAGAZINE LUIZA</vt:lpstr>
      <vt:lpstr>Apresentação do PowerPoint</vt:lpstr>
      <vt:lpstr>Apresentação do PowerPoint</vt:lpstr>
      <vt:lpstr>Apresentação do PowerPoint</vt:lpstr>
      <vt:lpstr>PREVI - PLANO 1 NOVOS INVESTIMENTOS - IPOs</vt:lpstr>
      <vt:lpstr>PREVI - PLANO 1 INVESTIMENTOS NA VALE</vt:lpstr>
      <vt:lpstr> </vt:lpstr>
      <vt:lpstr>PREVI - PLANO 1 INVESTIMENTOS NA VALE (VALE, LITEL e LITELA)</vt:lpstr>
      <vt:lpstr>PREVI - PLANO 1 VALE - CUSTO DE OPORTUNIDADE 2020/21</vt:lpstr>
      <vt:lpstr>PREVI - PLANO 1 VALE - CUSTO DE OPORTUNIDADE 2020/21</vt:lpstr>
      <vt:lpstr>PREVI - PLANO 1 INVESTIMENTOS NO EXTERIOR</vt:lpstr>
      <vt:lpstr>PREVI - PLANO 1 INVESTIMENTOS NO EXTERIOR</vt:lpstr>
      <vt:lpstr>PREVI - PLANO 1 RENDA FIXA - TÍTULOS PÚBLICOS</vt:lpstr>
      <vt:lpstr>PREVI - PLANO 1 TÍTULOS PÚBLICOS - Custo Amortizado x Mercado</vt:lpstr>
      <vt:lpstr>PREVI - PLANO 1 Destino dos recursos das vendas da VALE e PETROBRAS em 2020/2021</vt:lpstr>
      <vt:lpstr>PREVI - PLANO 1 PLANO 1 - RESUMO</vt:lpstr>
      <vt:lpstr>PREVI - PLANO 1 – RESUMO FINANCEIRO</vt:lpstr>
      <vt:lpstr>Apresentação do PowerPoint</vt:lpstr>
      <vt:lpstr>     7 - PREVIC – RANKING DO INDÍCE DE SOLVÊNCIA </vt:lpstr>
      <vt:lpstr>PREVI - PLANO 1 8 - CONCLUSÃO</vt:lpstr>
      <vt:lpstr>PREVI - PLANO 1 </vt:lpstr>
      <vt:lpstr> OBRIGADO  Sessão de perguntas e respostas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Mario Simões</dc:creator>
  <cp:lastModifiedBy>FAABB Federação</cp:lastModifiedBy>
  <cp:revision>107</cp:revision>
  <dcterms:modified xsi:type="dcterms:W3CDTF">2023-12-05T12:31:10Z</dcterms:modified>
</cp:coreProperties>
</file>